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5"/>
  </p:notesMasterIdLst>
  <p:sldIdLst>
    <p:sldId id="279" r:id="rId3"/>
    <p:sldId id="280" r:id="rId4"/>
    <p:sldId id="281" r:id="rId5"/>
    <p:sldId id="290" r:id="rId6"/>
    <p:sldId id="282" r:id="rId7"/>
    <p:sldId id="283" r:id="rId8"/>
    <p:sldId id="284" r:id="rId9"/>
    <p:sldId id="285" r:id="rId10"/>
    <p:sldId id="286" r:id="rId11"/>
    <p:sldId id="287" r:id="rId12"/>
    <p:sldId id="288" r:id="rId13"/>
    <p:sldId id="28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48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73" autoAdjust="0"/>
    <p:restoredTop sz="94563" autoAdjust="0"/>
  </p:normalViewPr>
  <p:slideViewPr>
    <p:cSldViewPr snapToGrid="0" snapToObjects="1">
      <p:cViewPr varScale="1">
        <p:scale>
          <a:sx n="97" d="100"/>
          <a:sy n="97" d="100"/>
        </p:scale>
        <p:origin x="66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C4089-619C-964C-AA99-74E23A2BD09A}" type="datetimeFigureOut">
              <a:rPr lang="en-US" smtClean="0"/>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A1DC5-77A3-5042-B912-6B45E4FC07A1}" type="slidenum">
              <a:rPr lang="en-US" smtClean="0"/>
              <a:t>‹#›</a:t>
            </a:fld>
            <a:endParaRPr lang="en-US"/>
          </a:p>
        </p:txBody>
      </p:sp>
    </p:spTree>
    <p:extLst>
      <p:ext uri="{BB962C8B-B14F-4D97-AF65-F5344CB8AC3E}">
        <p14:creationId xmlns:p14="http://schemas.microsoft.com/office/powerpoint/2010/main" val="22695224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A1DC5-77A3-5042-B912-6B45E4FC07A1}" type="slidenum">
              <a:rPr lang="en-US" smtClean="0"/>
              <a:t>12</a:t>
            </a:fld>
            <a:endParaRPr lang="en-US"/>
          </a:p>
        </p:txBody>
      </p:sp>
    </p:spTree>
    <p:extLst>
      <p:ext uri="{BB962C8B-B14F-4D97-AF65-F5344CB8AC3E}">
        <p14:creationId xmlns:p14="http://schemas.microsoft.com/office/powerpoint/2010/main" val="273918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28C0E3-AEB7-A741-A6A7-B0F719F6A5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6980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8C0E3-AEB7-A741-A6A7-B0F719F6A5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350030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8C0E3-AEB7-A741-A6A7-B0F719F6A5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322358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85823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404722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685565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214500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56132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82955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485791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35065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8C0E3-AEB7-A741-A6A7-B0F719F6A5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2057518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171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251954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10/1/2019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29950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28C0E3-AEB7-A741-A6A7-B0F719F6A596}"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184431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28C0E3-AEB7-A741-A6A7-B0F719F6A596}"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101550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28C0E3-AEB7-A741-A6A7-B0F719F6A596}"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126697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28C0E3-AEB7-A741-A6A7-B0F719F6A596}"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127333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8C0E3-AEB7-A741-A6A7-B0F719F6A596}"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105474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28C0E3-AEB7-A741-A6A7-B0F719F6A596}"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382158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28C0E3-AEB7-A741-A6A7-B0F719F6A596}"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0C6BF-F45A-7447-8702-6A1F778F9F67}" type="slidenum">
              <a:rPr lang="en-US" smtClean="0"/>
              <a:t>‹#›</a:t>
            </a:fld>
            <a:endParaRPr lang="en-US"/>
          </a:p>
        </p:txBody>
      </p:sp>
    </p:spTree>
    <p:extLst>
      <p:ext uri="{BB962C8B-B14F-4D97-AF65-F5344CB8AC3E}">
        <p14:creationId xmlns:p14="http://schemas.microsoft.com/office/powerpoint/2010/main" val="30876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8C0E3-AEB7-A741-A6A7-B0F719F6A596}" type="datetimeFigureOut">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C6BF-F45A-7447-8702-6A1F778F9F67}" type="slidenum">
              <a:rPr lang="en-US" smtClean="0"/>
              <a:t>‹#›</a:t>
            </a:fld>
            <a:endParaRPr lang="en-US"/>
          </a:p>
        </p:txBody>
      </p:sp>
    </p:spTree>
    <p:extLst>
      <p:ext uri="{BB962C8B-B14F-4D97-AF65-F5344CB8AC3E}">
        <p14:creationId xmlns:p14="http://schemas.microsoft.com/office/powerpoint/2010/main" val="1160694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4D95197-298A-BF44-9780-C6D90FC8918C}" type="datetimeFigureOut">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4EC1E5B-C0F0-BD4B-A211-234D7B6B8AF0}" type="slidenum">
              <a:rPr lang="en-US" smtClean="0"/>
              <a:t>‹#›</a:t>
            </a:fld>
            <a:endParaRPr lang="en-US"/>
          </a:p>
        </p:txBody>
      </p:sp>
      <p:sp>
        <p:nvSpPr>
          <p:cNvPr id="7" name="Rectangle 6"/>
          <p:cNvSpPr/>
          <p:nvPr/>
        </p:nvSpPr>
        <p:spPr>
          <a:xfrm>
            <a:off x="0" y="6477000"/>
            <a:ext cx="9144000" cy="381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VMUQSMFGBDo&amp;t=236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ages.jpeg"/>
          <p:cNvPicPr>
            <a:picLocks noChangeAspect="1"/>
          </p:cNvPicPr>
          <p:nvPr/>
        </p:nvPicPr>
        <p:blipFill>
          <a:blip r:embed="rId2"/>
          <a:srcRect/>
          <a:stretch>
            <a:fillRect/>
          </a:stretch>
        </p:blipFill>
        <p:spPr bwMode="auto">
          <a:xfrm>
            <a:off x="1023938" y="2354263"/>
            <a:ext cx="2490787" cy="3057525"/>
          </a:xfrm>
          <a:prstGeom prst="rect">
            <a:avLst/>
          </a:prstGeom>
          <a:noFill/>
          <a:ln w="9525">
            <a:noFill/>
            <a:miter lim="800000"/>
            <a:headEnd/>
            <a:tailEnd/>
          </a:ln>
        </p:spPr>
      </p:pic>
      <p:sp>
        <p:nvSpPr>
          <p:cNvPr id="5" name="TextBox 5"/>
          <p:cNvSpPr txBox="1">
            <a:spLocks noChangeArrowheads="1"/>
          </p:cNvSpPr>
          <p:nvPr/>
        </p:nvSpPr>
        <p:spPr bwMode="auto">
          <a:xfrm>
            <a:off x="6350" y="17463"/>
            <a:ext cx="7232650" cy="3416320"/>
          </a:xfrm>
          <a:prstGeom prst="rect">
            <a:avLst/>
          </a:prstGeom>
          <a:noFill/>
          <a:ln w="9525">
            <a:noFill/>
            <a:miter lim="800000"/>
            <a:headEnd/>
            <a:tailEnd/>
          </a:ln>
        </p:spPr>
        <p:txBody>
          <a:bodyPr wrap="square">
            <a:prstTxWarp prst="textNoShape">
              <a:avLst/>
            </a:prstTxWarp>
            <a:spAutoFit/>
          </a:bodyPr>
          <a:lstStyle/>
          <a:p>
            <a:pPr marL="0" lvl="1"/>
            <a:r>
              <a:rPr lang="en-US" sz="3600" b="1" dirty="0">
                <a:latin typeface="Gill Sans" charset="0"/>
                <a:cs typeface="Gill Sans" charset="0"/>
              </a:rPr>
              <a:t>Infectious Diseases</a:t>
            </a:r>
          </a:p>
          <a:p>
            <a:pPr marL="0" lvl="1"/>
            <a:r>
              <a:rPr lang="en-US" sz="3600" b="1" dirty="0">
                <a:latin typeface="Gill Sans" charset="0"/>
                <a:cs typeface="Gill Sans" charset="0"/>
              </a:rPr>
              <a:t>Lesson 2.4</a:t>
            </a:r>
          </a:p>
          <a:p>
            <a:pPr marL="0" lvl="1"/>
            <a:endParaRPr lang="en-US" sz="3600" b="1" dirty="0">
              <a:latin typeface="Gill Sans" charset="0"/>
              <a:cs typeface="Gill Sans" charset="0"/>
            </a:endParaRPr>
          </a:p>
          <a:p>
            <a:pPr marL="0" lvl="1" algn="ctr"/>
            <a:endParaRPr lang="en-US" sz="3600" b="1" dirty="0">
              <a:latin typeface="Gill Sans"/>
              <a:cs typeface="Gill Sans"/>
            </a:endParaRPr>
          </a:p>
          <a:p>
            <a:pPr marL="0" lvl="1" algn="ctr"/>
            <a:endParaRPr lang="en-US" sz="3600" b="1" dirty="0">
              <a:latin typeface="Gill Sans"/>
              <a:cs typeface="Gill Sans"/>
            </a:endParaRPr>
          </a:p>
          <a:p>
            <a:pPr algn="ctr"/>
            <a:endParaRPr lang="en-US" sz="3600" dirty="0">
              <a:latin typeface="Gill Sans"/>
              <a:cs typeface="Gill Sans"/>
            </a:endParaRPr>
          </a:p>
        </p:txBody>
      </p:sp>
      <p:pic>
        <p:nvPicPr>
          <p:cNvPr id="6" name="Picture 9" descr="Vibrio cholera.jpg"/>
          <p:cNvPicPr>
            <a:picLocks noChangeAspect="1"/>
          </p:cNvPicPr>
          <p:nvPr/>
        </p:nvPicPr>
        <p:blipFill>
          <a:blip r:embed="rId3"/>
          <a:srcRect/>
          <a:stretch>
            <a:fillRect/>
          </a:stretch>
        </p:blipFill>
        <p:spPr bwMode="auto">
          <a:xfrm>
            <a:off x="4900613" y="1250950"/>
            <a:ext cx="2889250" cy="2205038"/>
          </a:xfrm>
          <a:prstGeom prst="rect">
            <a:avLst/>
          </a:prstGeom>
          <a:noFill/>
          <a:ln w="9525">
            <a:noFill/>
            <a:miter lim="800000"/>
            <a:headEnd/>
            <a:tailEnd/>
          </a:ln>
        </p:spPr>
      </p:pic>
      <p:pic>
        <p:nvPicPr>
          <p:cNvPr id="7" name="Picture 10" descr="images-1.jpeg"/>
          <p:cNvPicPr>
            <a:picLocks noChangeAspect="1"/>
          </p:cNvPicPr>
          <p:nvPr/>
        </p:nvPicPr>
        <p:blipFill>
          <a:blip r:embed="rId4"/>
          <a:srcRect/>
          <a:stretch>
            <a:fillRect/>
          </a:stretch>
        </p:blipFill>
        <p:spPr bwMode="auto">
          <a:xfrm>
            <a:off x="3155950" y="3021013"/>
            <a:ext cx="3622675" cy="2901950"/>
          </a:xfrm>
          <a:prstGeom prst="rect">
            <a:avLst/>
          </a:prstGeom>
          <a:noFill/>
          <a:ln w="9525">
            <a:noFill/>
            <a:miter lim="800000"/>
            <a:headEnd/>
            <a:tailEnd/>
          </a:ln>
        </p:spPr>
      </p:pic>
    </p:spTree>
    <p:extLst>
      <p:ext uri="{BB962C8B-B14F-4D97-AF65-F5344CB8AC3E}">
        <p14:creationId xmlns:p14="http://schemas.microsoft.com/office/powerpoint/2010/main" val="134300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bwMode="auto">
          <a:xfrm>
            <a:off x="302071" y="1035049"/>
            <a:ext cx="8524401" cy="2799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Association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It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always</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be present in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every</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case – but not in healthy animals. </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Isolation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It must be isolated from the sick animal into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into pure culture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Causation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The pure microbe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cause the disease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in a healthy animal. </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Re-isolation </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When the microbe is re-isolated from the sick animal it must </a:t>
            </a:r>
          </a:p>
          <a:p>
            <a:pPr marL="109537" marR="0" lvl="1" algn="l" defTabSz="457200" rtl="0" eaLnBrk="1" fontAlgn="base" latinLnBrk="0" hangingPunct="1">
              <a:lnSpc>
                <a:spcPct val="170000"/>
              </a:lnSpc>
              <a:spcBef>
                <a:spcPct val="20000"/>
              </a:spcBef>
              <a:spcAft>
                <a:spcPct val="0"/>
              </a:spcAft>
              <a:buClrTx/>
              <a:buSzTx/>
              <a:tabLst/>
              <a:defRPr/>
            </a:pP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be the same</a:t>
            </a:r>
            <a:r>
              <a:rPr kumimoji="0" lang="en-US" sz="1800" b="0" i="0" strike="noStrike" kern="1200" cap="none" spc="0" normalizeH="0" baseline="0" noProof="0" dirty="0">
                <a:ln>
                  <a:noFill/>
                </a:ln>
                <a:solidFill>
                  <a:srgbClr val="0000FF"/>
                </a:solidFill>
                <a:effectLst/>
                <a:uLnTx/>
                <a:uFillTx/>
                <a:latin typeface="+mn-lt"/>
                <a:ea typeface="ＭＳ Ｐゴシック" charset="-128"/>
                <a:cs typeface="+mn-cs"/>
              </a:rPr>
              <a:t>*</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as the original.</a:t>
            </a:r>
          </a:p>
          <a:p>
            <a:pPr marL="395287" marR="0" lvl="1" indent="-285750" algn="l" defTabSz="457200" rtl="0" eaLnBrk="1" fontAlgn="base" latinLnBrk="0" hangingPunct="1">
              <a:lnSpc>
                <a:spcPct val="170000"/>
              </a:lnSpc>
              <a:spcBef>
                <a:spcPct val="20000"/>
              </a:spcBef>
              <a:spcAft>
                <a:spcPct val="0"/>
              </a:spcAft>
              <a:buClrTx/>
              <a:buSzTx/>
              <a:buFont typeface="Arial" panose="020B0604020202020204" pitchFamily="34" charset="0"/>
              <a:buChar char="•"/>
              <a:tabLst/>
              <a:defRPr/>
            </a:pPr>
            <a:r>
              <a:rPr lang="en-US" b="1" dirty="0">
                <a:solidFill>
                  <a:srgbClr val="0000FF"/>
                </a:solidFill>
                <a:ea typeface="ＭＳ Ｐゴシック" charset="-128"/>
              </a:rPr>
              <a:t>Will we expect it to be exactly the same?</a:t>
            </a:r>
          </a:p>
          <a:p>
            <a:pPr marL="109537" marR="0" lvl="1" algn="l" defTabSz="457200" rtl="0" eaLnBrk="1" fontAlgn="base" latinLnBrk="0" hangingPunct="1">
              <a:lnSpc>
                <a:spcPct val="170000"/>
              </a:lnSpc>
              <a:spcBef>
                <a:spcPct val="20000"/>
              </a:spcBef>
              <a:spcAft>
                <a:spcPct val="0"/>
              </a:spcAft>
              <a:buClrTx/>
              <a:buSzTx/>
              <a:tabLst/>
              <a:defRPr/>
            </a:pPr>
            <a:r>
              <a:rPr kumimoji="0" lang="en-US" b="1" i="0" u="none" strike="noStrike" kern="1200" cap="none" spc="0" normalizeH="0" baseline="0" noProof="0" dirty="0">
                <a:ln>
                  <a:noFill/>
                </a:ln>
                <a:solidFill>
                  <a:srgbClr val="0000FF"/>
                </a:solidFill>
                <a:effectLst/>
                <a:uLnTx/>
                <a:uFillTx/>
                <a:ea typeface="ＭＳ Ｐゴシック" charset="-128"/>
              </a:rPr>
              <a:t>	Microbes evolve constantly</a:t>
            </a:r>
          </a:p>
          <a:p>
            <a:pPr marL="454025" marR="0" lvl="1" indent="-344488" algn="l" defTabSz="457200" rtl="0" eaLnBrk="1" fontAlgn="base" latinLnBrk="0" hangingPunct="1">
              <a:lnSpc>
                <a:spcPct val="100000"/>
              </a:lnSpc>
              <a:spcBef>
                <a:spcPct val="20000"/>
              </a:spcBef>
              <a:spcAft>
                <a:spcPct val="0"/>
              </a:spcAft>
              <a:buClrTx/>
              <a:buSzTx/>
              <a:buFont typeface="Calibri" charset="0"/>
              <a:buAutoNum type="arabicPeriod"/>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grpSp>
        <p:nvGrpSpPr>
          <p:cNvPr id="10" name="Group 12"/>
          <p:cNvGrpSpPr>
            <a:grpSpLocks/>
          </p:cNvGrpSpPr>
          <p:nvPr/>
        </p:nvGrpSpPr>
        <p:grpSpPr bwMode="auto">
          <a:xfrm>
            <a:off x="6449769" y="4217374"/>
            <a:ext cx="1905493" cy="2239839"/>
            <a:chOff x="4076169" y="5265295"/>
            <a:chExt cx="3065946" cy="2094565"/>
          </a:xfrm>
        </p:grpSpPr>
        <p:pic>
          <p:nvPicPr>
            <p:cNvPr id="6" name="Picture 11" descr="Vibrio cholera.jpg"/>
            <p:cNvPicPr>
              <a:picLocks noChangeAspect="1"/>
            </p:cNvPicPr>
            <p:nvPr/>
          </p:nvPicPr>
          <p:blipFill>
            <a:blip r:embed="rId2"/>
            <a:srcRect/>
            <a:stretch>
              <a:fillRect/>
            </a:stretch>
          </p:blipFill>
          <p:spPr bwMode="auto">
            <a:xfrm>
              <a:off x="4441823" y="5265295"/>
              <a:ext cx="2700292" cy="1749189"/>
            </a:xfrm>
            <a:prstGeom prst="rect">
              <a:avLst/>
            </a:prstGeom>
            <a:noFill/>
            <a:ln w="9525">
              <a:noFill/>
              <a:miter lim="800000"/>
              <a:headEnd/>
              <a:tailEnd/>
            </a:ln>
          </p:spPr>
        </p:pic>
        <p:sp>
          <p:nvSpPr>
            <p:cNvPr id="7" name="Rectangle 12"/>
            <p:cNvSpPr>
              <a:spLocks noChangeArrowheads="1"/>
            </p:cNvSpPr>
            <p:nvPr/>
          </p:nvSpPr>
          <p:spPr bwMode="auto">
            <a:xfrm>
              <a:off x="4076169" y="7014483"/>
              <a:ext cx="3065946" cy="345377"/>
            </a:xfrm>
            <a:prstGeom prst="rect">
              <a:avLst/>
            </a:prstGeom>
            <a:noFill/>
            <a:ln w="9525">
              <a:noFill/>
              <a:miter lim="800000"/>
              <a:headEnd/>
              <a:tailEnd/>
            </a:ln>
          </p:spPr>
          <p:txBody>
            <a:bodyPr wrap="square">
              <a:prstTxWarp prst="textNoShape">
                <a:avLst/>
              </a:prstTxWarp>
              <a:spAutoFit/>
            </a:bodyPr>
            <a:lstStyle/>
            <a:p>
              <a:pPr algn="r"/>
              <a:r>
                <a:rPr lang="en-US" b="1" i="1" dirty="0">
                  <a:latin typeface="Calibri" charset="0"/>
                </a:rPr>
                <a:t>Vibrio </a:t>
              </a:r>
              <a:r>
                <a:rPr lang="en-US" b="1" i="1" dirty="0" err="1">
                  <a:latin typeface="Calibri" charset="0"/>
                </a:rPr>
                <a:t>cholerae</a:t>
              </a:r>
              <a:endParaRPr lang="en-US" b="1" i="1" dirty="0">
                <a:latin typeface="Calibri" charset="0"/>
              </a:endParaRPr>
            </a:p>
          </p:txBody>
        </p:sp>
      </p:grpSp>
      <p:pic>
        <p:nvPicPr>
          <p:cNvPr id="8" name="Picture 11" descr="images.jpeg"/>
          <p:cNvPicPr>
            <a:picLocks noChangeAspect="1"/>
          </p:cNvPicPr>
          <p:nvPr/>
        </p:nvPicPr>
        <p:blipFill>
          <a:blip r:embed="rId3"/>
          <a:srcRect/>
          <a:stretch>
            <a:fillRect/>
          </a:stretch>
        </p:blipFill>
        <p:spPr bwMode="auto">
          <a:xfrm rot="2441080" flipV="1">
            <a:off x="209270" y="5022519"/>
            <a:ext cx="1662439" cy="946193"/>
          </a:xfrm>
          <a:prstGeom prst="rect">
            <a:avLst/>
          </a:prstGeom>
          <a:noFill/>
          <a:ln w="9525">
            <a:noFill/>
            <a:miter lim="800000"/>
            <a:headEnd/>
            <a:tailEnd/>
          </a:ln>
        </p:spPr>
      </p:pic>
      <p:sp>
        <p:nvSpPr>
          <p:cNvPr id="9" name="Line 10"/>
          <p:cNvSpPr>
            <a:spLocks noChangeShapeType="1"/>
          </p:cNvSpPr>
          <p:nvPr/>
        </p:nvSpPr>
        <p:spPr bwMode="auto">
          <a:xfrm flipV="1">
            <a:off x="2114038" y="5659679"/>
            <a:ext cx="1396164" cy="0"/>
          </a:xfrm>
          <a:prstGeom prst="line">
            <a:avLst/>
          </a:prstGeom>
          <a:noFill/>
          <a:ln w="76200" cap="flat" cmpd="sng" algn="ctr">
            <a:solidFill>
              <a:schemeClr val="tx1"/>
            </a:solidFill>
            <a:prstDash val="solid"/>
            <a:round/>
            <a:headEnd type="none" w="med" len="med"/>
            <a:tailEnd type="triangle" w="med" len="me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a:latin typeface="+mn-lt"/>
              <a:ea typeface="+mn-ea"/>
              <a:cs typeface="+mn-cs"/>
            </a:endParaRPr>
          </a:p>
        </p:txBody>
      </p:sp>
      <p:grpSp>
        <p:nvGrpSpPr>
          <p:cNvPr id="14" name="Group 11"/>
          <p:cNvGrpSpPr>
            <a:grpSpLocks/>
          </p:cNvGrpSpPr>
          <p:nvPr/>
        </p:nvGrpSpPr>
        <p:grpSpPr bwMode="auto">
          <a:xfrm>
            <a:off x="3779838" y="3932064"/>
            <a:ext cx="1601371" cy="2155817"/>
            <a:chOff x="5797550" y="1066692"/>
            <a:chExt cx="2146518" cy="3275121"/>
          </a:xfrm>
        </p:grpSpPr>
        <p:pic>
          <p:nvPicPr>
            <p:cNvPr id="11" name="Picture 8"/>
            <p:cNvPicPr>
              <a:picLocks noChangeAspect="1"/>
            </p:cNvPicPr>
            <p:nvPr/>
          </p:nvPicPr>
          <p:blipFill>
            <a:blip r:embed="rId4"/>
            <a:srcRect/>
            <a:stretch>
              <a:fillRect/>
            </a:stretch>
          </p:blipFill>
          <p:spPr bwMode="auto">
            <a:xfrm>
              <a:off x="5797550" y="1697038"/>
              <a:ext cx="2025650" cy="2644775"/>
            </a:xfrm>
            <a:prstGeom prst="rect">
              <a:avLst/>
            </a:prstGeom>
            <a:noFill/>
            <a:ln w="9525">
              <a:noFill/>
              <a:miter lim="800000"/>
              <a:headEnd/>
              <a:tailEnd/>
            </a:ln>
          </p:spPr>
        </p:pic>
        <p:sp>
          <p:nvSpPr>
            <p:cNvPr id="12" name="TextBox 9"/>
            <p:cNvSpPr txBox="1">
              <a:spLocks noChangeArrowheads="1"/>
            </p:cNvSpPr>
            <p:nvPr/>
          </p:nvSpPr>
          <p:spPr bwMode="auto">
            <a:xfrm>
              <a:off x="6813768" y="1066692"/>
              <a:ext cx="1130300" cy="607661"/>
            </a:xfrm>
            <a:prstGeom prst="rect">
              <a:avLst/>
            </a:prstGeom>
            <a:noFill/>
            <a:ln w="9525">
              <a:noFill/>
              <a:miter lim="800000"/>
              <a:headEnd/>
              <a:tailEnd/>
            </a:ln>
          </p:spPr>
          <p:txBody>
            <a:bodyPr>
              <a:prstTxWarp prst="textNoShape">
                <a:avLst/>
              </a:prstTxWarp>
              <a:spAutoFit/>
            </a:bodyPr>
            <a:lstStyle/>
            <a:p>
              <a:r>
                <a:rPr lang="en-US" sz="1000" dirty="0">
                  <a:latin typeface="Calibri" charset="0"/>
                </a:rPr>
                <a:t>Sack </a:t>
              </a:r>
              <a:r>
                <a:rPr lang="en-US" sz="1000" i="1" dirty="0">
                  <a:latin typeface="Calibri" charset="0"/>
                </a:rPr>
                <a:t>et al</a:t>
              </a:r>
              <a:r>
                <a:rPr lang="en-US" sz="1000" dirty="0">
                  <a:latin typeface="Calibri" charset="0"/>
                </a:rPr>
                <a:t>., 2004</a:t>
              </a:r>
              <a:endParaRPr lang="en-US" sz="1600" dirty="0">
                <a:latin typeface="Calibri" charset="0"/>
              </a:endParaRPr>
            </a:p>
          </p:txBody>
        </p:sp>
      </p:grpSp>
      <p:sp>
        <p:nvSpPr>
          <p:cNvPr id="4" name="Line 10"/>
          <p:cNvSpPr>
            <a:spLocks noChangeShapeType="1"/>
          </p:cNvSpPr>
          <p:nvPr/>
        </p:nvSpPr>
        <p:spPr bwMode="auto">
          <a:xfrm flipV="1">
            <a:off x="5381208" y="5059911"/>
            <a:ext cx="1068561" cy="0"/>
          </a:xfrm>
          <a:prstGeom prst="line">
            <a:avLst/>
          </a:prstGeom>
          <a:noFill/>
          <a:ln w="76200" cap="flat" cmpd="sng" algn="ctr">
            <a:solidFill>
              <a:schemeClr val="tx1"/>
            </a:solidFill>
            <a:prstDash val="solid"/>
            <a:round/>
            <a:headEnd type="none" w="med" len="med"/>
            <a:tailEnd type="triangle" w="med" len="me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5" name="Title 4"/>
          <p:cNvSpPr>
            <a:spLocks noGrp="1"/>
          </p:cNvSpPr>
          <p:nvPr>
            <p:ph type="title"/>
          </p:nvPr>
        </p:nvSpPr>
        <p:spPr/>
        <p:txBody>
          <a:bodyPr/>
          <a:lstStyle/>
          <a:p>
            <a:r>
              <a:rPr lang="en-US" dirty="0"/>
              <a:t>Applying Koch’s postulates to cholera in people: Step 4</a:t>
            </a:r>
          </a:p>
        </p:txBody>
      </p:sp>
    </p:spTree>
    <p:extLst>
      <p:ext uri="{BB962C8B-B14F-4D97-AF65-F5344CB8AC3E}">
        <p14:creationId xmlns:p14="http://schemas.microsoft.com/office/powerpoint/2010/main" val="23241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anim calcmode="lin" valueType="num">
                                      <p:cBhvr>
                                        <p:cTn id="1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403563"/>
            <a:ext cx="8229600" cy="1621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Gill Sans"/>
                <a:ea typeface="ＭＳ Ｐゴシック" charset="-128"/>
                <a:cs typeface="Gill Sans"/>
              </a:rPr>
              <a:t>Wrap </a:t>
            </a:r>
            <a:r>
              <a:rPr lang="en-US" sz="3600" b="1" dirty="0">
                <a:latin typeface="Gill Sans"/>
                <a:ea typeface="ＭＳ Ｐゴシック" charset="-128"/>
                <a:cs typeface="Gill Sans"/>
              </a:rPr>
              <a:t>U</a:t>
            </a:r>
            <a:r>
              <a:rPr kumimoji="0" lang="en-US" sz="3600" b="1" i="0" u="none" strike="noStrike" kern="1200" cap="none" spc="0" normalizeH="0" baseline="0" noProof="0" dirty="0">
                <a:ln>
                  <a:noFill/>
                </a:ln>
                <a:solidFill>
                  <a:schemeClr val="tx1"/>
                </a:solidFill>
                <a:effectLst/>
                <a:uLnTx/>
                <a:uFillTx/>
                <a:latin typeface="Gill Sans"/>
                <a:ea typeface="ＭＳ Ｐゴシック" charset="-128"/>
                <a:cs typeface="Gill Sans"/>
              </a:rPr>
              <a:t>p:</a:t>
            </a:r>
            <a:endParaRPr lang="en-US" sz="3600" b="1" dirty="0">
              <a:latin typeface="Gill Sans"/>
              <a:ea typeface="ＭＳ Ｐゴシック" charset="-128"/>
              <a:cs typeface="Gill San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Gill Sans"/>
                <a:ea typeface="ＭＳ Ｐゴシック" charset="-128"/>
                <a:cs typeface="Gill Sans"/>
              </a:rPr>
              <a:t>What if</a:t>
            </a:r>
            <a:r>
              <a:rPr kumimoji="0" lang="en-US" sz="3600" b="1" i="0" u="none" strike="noStrike" kern="1200" cap="none" spc="0" normalizeH="0" noProof="0" dirty="0">
                <a:ln>
                  <a:noFill/>
                </a:ln>
                <a:solidFill>
                  <a:schemeClr val="tx1"/>
                </a:solidFill>
                <a:effectLst/>
                <a:uLnTx/>
                <a:uFillTx/>
                <a:latin typeface="Gill Sans"/>
                <a:ea typeface="ＭＳ Ｐゴシック" charset="-128"/>
                <a:cs typeface="Gill Sans"/>
              </a:rPr>
              <a:t> </a:t>
            </a:r>
            <a:r>
              <a:rPr kumimoji="0" lang="en-US" sz="3600" b="1" i="0" u="none" strike="noStrike" kern="1200" cap="none" spc="0" normalizeH="0" baseline="0" noProof="0" dirty="0">
                <a:ln>
                  <a:noFill/>
                </a:ln>
                <a:solidFill>
                  <a:schemeClr val="tx1"/>
                </a:solidFill>
                <a:effectLst/>
                <a:uLnTx/>
                <a:uFillTx/>
                <a:latin typeface="Gill Sans"/>
                <a:ea typeface="ＭＳ Ｐゴシック" charset="-128"/>
                <a:cs typeface="Gill Sans"/>
              </a:rPr>
              <a:t>Koch’s postulates can’t be fulfilled?</a:t>
            </a:r>
          </a:p>
        </p:txBody>
      </p:sp>
      <p:sp>
        <p:nvSpPr>
          <p:cNvPr id="3" name="Content Placeholder 2"/>
          <p:cNvSpPr txBox="1">
            <a:spLocks/>
          </p:cNvSpPr>
          <p:nvPr/>
        </p:nvSpPr>
        <p:spPr bwMode="auto">
          <a:xfrm>
            <a:off x="302419" y="2073036"/>
            <a:ext cx="85391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Association</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 It must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always</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be present in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every</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case – but not in healthy animals*. </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Isolation</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 It must be isolated from the sick animal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into pure culture</a:t>
            </a:r>
            <a:r>
              <a:rPr lang="en-US" dirty="0">
                <a:latin typeface="+mn-lt"/>
                <a:ea typeface="ＭＳ Ｐゴシック" charset="-128"/>
              </a:rPr>
              <a:t>*</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Causation</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 The pure microbe must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cause the disease</a:t>
            </a:r>
            <a:r>
              <a:rPr kumimoji="0" lang="en-US" sz="1800" b="0" i="0" strike="noStrike" kern="1200" cap="none" spc="0" normalizeH="0" baseline="0" noProof="0" dirty="0">
                <a:ln>
                  <a:noFill/>
                </a:ln>
                <a:solidFill>
                  <a:schemeClr val="tx1"/>
                </a:solidFill>
                <a:effectLst/>
                <a:uLnTx/>
                <a:uFillTx/>
                <a:latin typeface="+mn-lt"/>
                <a:ea typeface="ＭＳ Ｐゴシック" charset="-128"/>
                <a:cs typeface="+mn-cs"/>
              </a:rPr>
              <a:t>*</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in a healthy animal. </a:t>
            </a:r>
          </a:p>
          <a:p>
            <a:pPr marL="454025" lvl="1" indent="-344488" fontAlgn="base">
              <a:lnSpc>
                <a:spcPct val="170000"/>
              </a:lnSpc>
              <a:spcBef>
                <a:spcPct val="20000"/>
              </a:spcBef>
              <a:spcAft>
                <a:spcPct val="0"/>
              </a:spcAft>
              <a:buFont typeface="Calibri" charset="0"/>
              <a:buAutoNum type="arabicPeriod"/>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Re-isolation </a:t>
            </a:r>
            <a:r>
              <a:rPr lang="en-US" dirty="0">
                <a:ea typeface="ＭＳ Ｐゴシック" charset="-128"/>
              </a:rPr>
              <a:t> –  </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When the microbe is re-isolated from the sick animal it must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be the same</a:t>
            </a:r>
            <a:r>
              <a:rPr kumimoji="0" lang="en-US" sz="1800" b="0" i="0" strike="noStrike" kern="1200" cap="none" spc="0" normalizeH="0" baseline="0" noProof="0" dirty="0">
                <a:ln>
                  <a:noFill/>
                </a:ln>
                <a:solidFill>
                  <a:schemeClr val="tx1"/>
                </a:solidFill>
                <a:effectLst/>
                <a:uLnTx/>
                <a:uFillTx/>
                <a:latin typeface="+mn-lt"/>
                <a:ea typeface="ＭＳ Ｐゴシック" charset="-128"/>
                <a:cs typeface="+mn-cs"/>
              </a:rPr>
              <a:t>***</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as the original.</a:t>
            </a:r>
            <a:endParaRPr lang="en-US" dirty="0">
              <a:latin typeface="+mn-lt"/>
              <a:ea typeface="ＭＳ Ｐゴシック" charset="-128"/>
            </a:endParaRPr>
          </a:p>
          <a:p>
            <a:pPr marL="454025" marR="0" lvl="1" indent="-344488" algn="l" defTabSz="457200" rtl="0" eaLnBrk="1" fontAlgn="base" latinLnBrk="0" hangingPunct="1">
              <a:lnSpc>
                <a:spcPct val="170000"/>
              </a:lnSpc>
              <a:spcBef>
                <a:spcPct val="20000"/>
              </a:spcBef>
              <a:spcAft>
                <a:spcPct val="0"/>
              </a:spcAft>
              <a:buClrTx/>
              <a:buSzTx/>
              <a:tabLst/>
              <a:defRPr/>
            </a:pPr>
            <a:r>
              <a:rPr kumimoji="0" lang="en-US" sz="1800" b="0" i="0" u="none" strike="noStrike" kern="1200" cap="none" spc="0" normalizeH="0" noProof="0" dirty="0">
                <a:ln>
                  <a:noFill/>
                </a:ln>
                <a:solidFill>
                  <a:schemeClr val="tx1"/>
                </a:solidFill>
                <a:effectLst/>
                <a:uLnTx/>
                <a:uFillTx/>
                <a:latin typeface="+mn-lt"/>
                <a:ea typeface="ＭＳ Ｐゴシック" charset="-128"/>
                <a:cs typeface="+mn-cs"/>
              </a:rPr>
              <a:t>* Typhoid Mary. </a:t>
            </a:r>
          </a:p>
          <a:p>
            <a:pPr marL="454025" marR="0" lvl="1" indent="-344488" algn="l" defTabSz="457200" rtl="0" eaLnBrk="1" fontAlgn="base" latinLnBrk="0" hangingPunct="1">
              <a:lnSpc>
                <a:spcPct val="170000"/>
              </a:lnSpc>
              <a:spcBef>
                <a:spcPct val="20000"/>
              </a:spcBef>
              <a:spcAft>
                <a:spcPct val="0"/>
              </a:spcAft>
              <a:buClrTx/>
              <a:buSzTx/>
              <a:tabLst/>
              <a:defRPr/>
            </a:pPr>
            <a:r>
              <a:rPr lang="en-US" dirty="0">
                <a:latin typeface="+mn-lt"/>
                <a:ea typeface="ＭＳ Ｐゴシック" charset="-128"/>
              </a:rPr>
              <a:t>** Leprosy or the plague. </a:t>
            </a:r>
          </a:p>
          <a:p>
            <a:pPr marL="454025" marR="0" lvl="1" indent="-344488" algn="l" defTabSz="457200" rtl="0" eaLnBrk="1" fontAlgn="base" latinLnBrk="0" hangingPunct="1">
              <a:lnSpc>
                <a:spcPct val="170000"/>
              </a:lnSpc>
              <a:spcBef>
                <a:spcPct val="20000"/>
              </a:spcBef>
              <a:spcAft>
                <a:spcPct val="0"/>
              </a:spcAft>
              <a:buClrTx/>
              <a:buSzTx/>
              <a:tabLst/>
              <a:defRPr/>
            </a:pPr>
            <a:r>
              <a:rPr kumimoji="0" lang="en-US" sz="1800" b="0" i="0" u="none" strike="noStrike" kern="1200" cap="none" spc="0" normalizeH="0" baseline="0" noProof="0" dirty="0">
                <a:ln>
                  <a:noFill/>
                </a:ln>
                <a:solidFill>
                  <a:schemeClr val="tx1"/>
                </a:solidFill>
                <a:effectLst/>
                <a:uLnTx/>
                <a:uFillTx/>
                <a:ea typeface="ＭＳ Ｐゴシック" charset="-128"/>
                <a:cs typeface="+mn-cs"/>
              </a:rPr>
              <a:t>*** Microbes mutate </a:t>
            </a:r>
            <a:r>
              <a:rPr lang="en-US" dirty="0">
                <a:ea typeface="ＭＳ Ｐゴシック" charset="-128"/>
              </a:rPr>
              <a:t>constantly.</a:t>
            </a:r>
            <a:endPar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extLst>
      <p:ext uri="{BB962C8B-B14F-4D97-AF65-F5344CB8AC3E}">
        <p14:creationId xmlns:p14="http://schemas.microsoft.com/office/powerpoint/2010/main" val="49231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bwMode="auto">
          <a:xfrm>
            <a:off x="612471" y="1215302"/>
            <a:ext cx="8036229" cy="5356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3200" dirty="0">
              <a:latin typeface="Calibri" charset="0"/>
              <a:ea typeface="ＭＳ Ｐゴシック" charset="0"/>
              <a:cs typeface="ＭＳ Ｐゴシック" charset="0"/>
            </a:endParaRPr>
          </a:p>
          <a:p>
            <a:pPr marL="457200" indent="-457200">
              <a:buFont typeface="Arial"/>
              <a:buChar char="•"/>
            </a:pPr>
            <a:r>
              <a:rPr lang="en-US" sz="2800" b="1" dirty="0">
                <a:latin typeface="Calibri" charset="0"/>
                <a:ea typeface="ＭＳ Ｐゴシック" charset="0"/>
                <a:cs typeface="ＭＳ Ｐゴシック" charset="0"/>
              </a:rPr>
              <a:t>Using your homework sheet, design an experiment to test the hypothesis that ‘excessive stomach acid’ causes ulcers.</a:t>
            </a:r>
          </a:p>
          <a:p>
            <a:pPr marR="0" lvl="0" algn="l" defTabSz="457200" rtl="0" eaLnBrk="1" fontAlgn="base" latinLnBrk="0" hangingPunct="1">
              <a:lnSpc>
                <a:spcPct val="100000"/>
              </a:lnSpc>
              <a:spcBef>
                <a:spcPct val="20000"/>
              </a:spcBef>
              <a:spcAft>
                <a:spcPct val="0"/>
              </a:spcAft>
              <a:buClrTx/>
              <a:buSzTx/>
              <a:tabLst/>
              <a:defRPr/>
            </a:pPr>
            <a:endParaRPr kumimoji="0" lang="en-US" sz="3200" i="0" u="none" strike="noStrike" kern="1200" cap="none" spc="0" normalizeH="0" baseline="0" noProof="0" dirty="0">
              <a:ln>
                <a:noFill/>
              </a:ln>
              <a:solidFill>
                <a:schemeClr val="tx1"/>
              </a:solidFill>
              <a:effectLst/>
              <a:uLnTx/>
              <a:uFillTx/>
              <a:ea typeface="ＭＳ Ｐゴシック" charset="-128"/>
              <a:cs typeface="ＭＳ Ｐゴシック" charset="-128"/>
            </a:endParaRPr>
          </a:p>
        </p:txBody>
      </p:sp>
      <p:sp>
        <p:nvSpPr>
          <p:cNvPr id="3" name="Title 1"/>
          <p:cNvSpPr txBox="1">
            <a:spLocks/>
          </p:cNvSpPr>
          <p:nvPr/>
        </p:nvSpPr>
        <p:spPr bwMode="auto">
          <a:xfrm>
            <a:off x="457200" y="274320"/>
            <a:ext cx="8229600" cy="1143000"/>
          </a:xfrm>
          <a:prstGeom prst="rect">
            <a:avLst/>
          </a:prstGeom>
          <a:noFill/>
          <a:ln w="9525">
            <a:noFill/>
            <a:miter lim="800000"/>
            <a:headEnd/>
            <a:tailEnd/>
          </a:ln>
        </p:spPr>
        <p:txBody>
          <a:bodyPr anchor="ctr">
            <a:prstTxWarp prst="textNoShape">
              <a:avLst/>
            </a:prstTxWarp>
          </a:bodyPr>
          <a:lstStyle/>
          <a:p>
            <a:pPr algn="ctr"/>
            <a:r>
              <a:rPr lang="en-US" sz="3600" b="1" dirty="0">
                <a:latin typeface="Gill Sans"/>
                <a:cs typeface="Gill Sans"/>
              </a:rPr>
              <a:t>Homework</a:t>
            </a:r>
          </a:p>
        </p:txBody>
      </p:sp>
    </p:spTree>
    <p:extLst>
      <p:ext uri="{BB962C8B-B14F-4D97-AF65-F5344CB8AC3E}">
        <p14:creationId xmlns:p14="http://schemas.microsoft.com/office/powerpoint/2010/main" val="214942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Lesson </a:t>
            </a:r>
            <a:r>
              <a:rPr lang="en-US" sz="3600" b="1" dirty="0">
                <a:latin typeface="Gill Sans"/>
                <a:cs typeface="Gill Sans"/>
              </a:rPr>
              <a:t>Objectives:</a:t>
            </a:r>
          </a:p>
        </p:txBody>
      </p:sp>
      <p:sp>
        <p:nvSpPr>
          <p:cNvPr id="3" name="Content Placeholder 2"/>
          <p:cNvSpPr>
            <a:spLocks noGrp="1"/>
          </p:cNvSpPr>
          <p:nvPr>
            <p:ph idx="1"/>
          </p:nvPr>
        </p:nvSpPr>
        <p:spPr/>
        <p:txBody>
          <a:bodyPr/>
          <a:lstStyle/>
          <a:p>
            <a:pPr>
              <a:buFont typeface="Arial"/>
              <a:buNone/>
            </a:pPr>
            <a:r>
              <a:rPr lang="en-US" sz="2400" b="1" dirty="0"/>
              <a:t>After finishing today’s lesson you will be able to</a:t>
            </a:r>
            <a:r>
              <a:rPr lang="en-US" sz="2400" b="1" i="1" dirty="0"/>
              <a:t>:</a:t>
            </a:r>
          </a:p>
          <a:p>
            <a:pPr marL="0" indent="0">
              <a:buNone/>
              <a:defRPr/>
            </a:pPr>
            <a:endParaRPr lang="en-US" sz="2400" b="1" dirty="0"/>
          </a:p>
          <a:p>
            <a:pPr lvl="0">
              <a:buFont typeface="Arial"/>
              <a:buChar char="•"/>
            </a:pPr>
            <a:r>
              <a:rPr lang="en-US" sz="2400" b="1" dirty="0"/>
              <a:t>define Koch’s postulates.</a:t>
            </a:r>
          </a:p>
          <a:p>
            <a:pPr lvl="0">
              <a:buFont typeface="Arial"/>
              <a:buChar char="•"/>
            </a:pPr>
            <a:endParaRPr lang="en-US" sz="2400" b="1" dirty="0"/>
          </a:p>
          <a:p>
            <a:pPr lvl="0">
              <a:buFont typeface="Arial"/>
              <a:buChar char="•"/>
            </a:pPr>
            <a:r>
              <a:rPr lang="en-US" sz="2400" b="1" dirty="0"/>
              <a:t>apply Koch’s postulates to investigations of infectious disease.</a:t>
            </a:r>
          </a:p>
          <a:p>
            <a:pPr lvl="0">
              <a:buFont typeface="Arial"/>
              <a:buChar char="•"/>
            </a:pPr>
            <a:endParaRPr lang="en-US" sz="2400" b="1" dirty="0"/>
          </a:p>
          <a:p>
            <a:pPr lvl="0"/>
            <a:r>
              <a:rPr lang="en-US" sz="2400" b="1" dirty="0"/>
              <a:t>describe one limitation of each postulates.</a:t>
            </a:r>
          </a:p>
        </p:txBody>
      </p:sp>
    </p:spTree>
    <p:extLst>
      <p:ext uri="{BB962C8B-B14F-4D97-AF65-F5344CB8AC3E}">
        <p14:creationId xmlns:p14="http://schemas.microsoft.com/office/powerpoint/2010/main" val="114996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Gill Sans"/>
                <a:ea typeface="ＭＳ Ｐゴシック" charset="-128"/>
                <a:cs typeface="Gill Sans"/>
              </a:rPr>
              <a:t>Do Now</a:t>
            </a:r>
          </a:p>
        </p:txBody>
      </p:sp>
      <p:sp>
        <p:nvSpPr>
          <p:cNvPr id="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rPr>
              <a:t>What is the difference between correlation and causation?</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3000" b="1"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hlinkClick r:id="rId2"/>
              </a:rPr>
              <a:t>How Ice Cream Kills!</a:t>
            </a:r>
            <a:endParaRPr kumimoji="0" lang="en-US" sz="3000" b="1"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4" name="Picture 3" descr="2013-04-02-correlation-caus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102" y="3239553"/>
            <a:ext cx="6014965" cy="2834639"/>
          </a:xfrm>
          <a:prstGeom prst="rect">
            <a:avLst/>
          </a:prstGeom>
        </p:spPr>
      </p:pic>
    </p:spTree>
    <p:extLst>
      <p:ext uri="{BB962C8B-B14F-4D97-AF65-F5344CB8AC3E}">
        <p14:creationId xmlns:p14="http://schemas.microsoft.com/office/powerpoint/2010/main" val="19477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Gill Sans"/>
                <a:ea typeface="ＭＳ Ｐゴシック" charset="-128"/>
                <a:cs typeface="Gill Sans"/>
              </a:rPr>
              <a:t>Do Now</a:t>
            </a:r>
          </a:p>
        </p:txBody>
      </p:sp>
      <p:sp>
        <p:nvSpPr>
          <p:cNvPr id="3" name="Content Placeholder 2"/>
          <p:cNvSpPr txBox="1">
            <a:spLocks/>
          </p:cNvSpPr>
          <p:nvPr/>
        </p:nvSpPr>
        <p:spPr bwMode="auto">
          <a:xfrm>
            <a:off x="457200" y="102836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chemeClr val="tx1"/>
                </a:solidFill>
                <a:effectLst/>
                <a:uLnTx/>
                <a:uFillTx/>
                <a:ea typeface="ＭＳ Ｐゴシック" charset="-128"/>
                <a:cs typeface="ＭＳ Ｐゴシック" charset="-128"/>
              </a:rPr>
              <a:t>What is the difference between correlation and causation?</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000" b="1" dirty="0">
                <a:solidFill>
                  <a:srgbClr val="FF0000"/>
                </a:solidFill>
                <a:ea typeface="ＭＳ Ｐゴシック" charset="-128"/>
                <a:cs typeface="ＭＳ Ｐゴシック" charset="-128"/>
              </a:rPr>
              <a:t>Correlation implies some relationship between 2 variables but it does not prove causation.</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a:ln>
                  <a:noFill/>
                </a:ln>
                <a:solidFill>
                  <a:srgbClr val="FF0000"/>
                </a:solidFill>
                <a:effectLst/>
                <a:uLnTx/>
                <a:uFillTx/>
                <a:ea typeface="ＭＳ Ｐゴシック" charset="-128"/>
                <a:cs typeface="ＭＳ Ｐゴシック" charset="-128"/>
              </a:rPr>
              <a:t>Causation is proven when one variable or action directly leads to the other.</a:t>
            </a:r>
            <a:endParaRPr kumimoji="0" lang="en-US" sz="2800" b="1" i="0" u="none" strike="noStrike" kern="1200" cap="none" spc="0" normalizeH="0" baseline="0" noProof="0" dirty="0">
              <a:ln>
                <a:noFill/>
              </a:ln>
              <a:solidFill>
                <a:schemeClr val="tx1"/>
              </a:solidFill>
              <a:effectLst/>
              <a:uLnTx/>
              <a:uFillTx/>
              <a:ea typeface="ＭＳ Ｐゴシック" charset="-128"/>
              <a:cs typeface="ＭＳ Ｐゴシック" charset="-128"/>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a:ln>
                  <a:noFill/>
                </a:ln>
                <a:solidFill>
                  <a:schemeClr val="tx1"/>
                </a:solidFill>
                <a:effectLst/>
                <a:uLnTx/>
                <a:uFillTx/>
                <a:ea typeface="ＭＳ Ｐゴシック" charset="-128"/>
                <a:cs typeface="ＭＳ Ｐゴシック" charset="-128"/>
              </a:rPr>
              <a:t>How could you prove causation?</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b="1" dirty="0">
                <a:solidFill>
                  <a:srgbClr val="FF0000"/>
                </a:solidFill>
                <a:ea typeface="ＭＳ Ｐゴシック" charset="-128"/>
                <a:cs typeface="ＭＳ Ｐゴシック" charset="-128"/>
              </a:rPr>
              <a:t>Isolate an infectious agent that is found at both the original source of the infection and in the infected person.  Need to show that the infectious agent that was isolated can cause the same disease.</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800" b="1" dirty="0"/>
              <a:t>How would you tell the difference between a microbe that causes a disease and one that is only associated with a disease? </a:t>
            </a:r>
            <a:endParaRPr kumimoji="0" lang="en-US" sz="2800" b="1" i="0" u="none" strike="noStrike" kern="1200" cap="none" spc="0" normalizeH="0" baseline="0" noProof="0" dirty="0">
              <a:ln>
                <a:noFill/>
              </a:ln>
              <a:solidFill>
                <a:schemeClr val="tx1"/>
              </a:solidFill>
              <a:effectLst/>
              <a:uLnTx/>
              <a:uFillTx/>
              <a:ea typeface="ＭＳ Ｐゴシック" charset="-128"/>
              <a:cs typeface="ＭＳ Ｐゴシック" charset="-128"/>
            </a:endParaRPr>
          </a:p>
        </p:txBody>
      </p:sp>
    </p:spTree>
    <p:extLst>
      <p:ext uri="{BB962C8B-B14F-4D97-AF65-F5344CB8AC3E}">
        <p14:creationId xmlns:p14="http://schemas.microsoft.com/office/powerpoint/2010/main" val="11944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bert Koch"/>
          <p:cNvPicPr>
            <a:picLocks noChangeAspect="1" noChangeArrowheads="1"/>
          </p:cNvPicPr>
          <p:nvPr/>
        </p:nvPicPr>
        <p:blipFill>
          <a:blip r:embed="rId2"/>
          <a:srcRect/>
          <a:stretch>
            <a:fillRect/>
          </a:stretch>
        </p:blipFill>
        <p:spPr bwMode="auto">
          <a:xfrm>
            <a:off x="238125" y="167992"/>
            <a:ext cx="1677988" cy="2032000"/>
          </a:xfrm>
          <a:prstGeom prst="rect">
            <a:avLst/>
          </a:prstGeom>
          <a:noFill/>
          <a:ln w="9525">
            <a:noFill/>
            <a:miter lim="800000"/>
            <a:headEnd/>
            <a:tailEnd/>
          </a:ln>
        </p:spPr>
      </p:pic>
      <p:sp>
        <p:nvSpPr>
          <p:cNvPr id="8" name="Down Arrow 7"/>
          <p:cNvSpPr/>
          <p:nvPr/>
        </p:nvSpPr>
        <p:spPr>
          <a:xfrm>
            <a:off x="918288" y="4260141"/>
            <a:ext cx="233363" cy="404813"/>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9" name="Down Arrow 8"/>
          <p:cNvSpPr/>
          <p:nvPr/>
        </p:nvSpPr>
        <p:spPr>
          <a:xfrm rot="16200000">
            <a:off x="3475038" y="3542505"/>
            <a:ext cx="258763" cy="404813"/>
          </a:xfrm>
          <a:prstGeom prst="downArrow">
            <a:avLst/>
          </a:prstGeom>
          <a:solidFill>
            <a:schemeClr val="tx1"/>
          </a:solidFill>
          <a:ln>
            <a:noFill/>
          </a:ln>
          <a:scene3d>
            <a:camera prst="orthographicFront">
              <a:rot lat="540000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14" name="Picture 13"/>
          <p:cNvPicPr>
            <a:picLocks noChangeAspect="1"/>
          </p:cNvPicPr>
          <p:nvPr/>
        </p:nvPicPr>
        <p:blipFill>
          <a:blip r:embed="rId3"/>
          <a:srcRect/>
          <a:stretch>
            <a:fillRect/>
          </a:stretch>
        </p:blipFill>
        <p:spPr bwMode="auto">
          <a:xfrm>
            <a:off x="99594" y="2033485"/>
            <a:ext cx="2399376" cy="1651000"/>
          </a:xfrm>
          <a:prstGeom prst="rect">
            <a:avLst/>
          </a:prstGeom>
          <a:noFill/>
          <a:ln w="9525">
            <a:noFill/>
            <a:miter lim="800000"/>
            <a:headEnd/>
            <a:tailEnd/>
          </a:ln>
        </p:spPr>
      </p:pic>
      <p:pic>
        <p:nvPicPr>
          <p:cNvPr id="15" name="Picture 14"/>
          <p:cNvPicPr>
            <a:picLocks noChangeAspect="1"/>
          </p:cNvPicPr>
          <p:nvPr/>
        </p:nvPicPr>
        <p:blipFill>
          <a:blip r:embed="rId4"/>
          <a:srcRect/>
          <a:stretch>
            <a:fillRect/>
          </a:stretch>
        </p:blipFill>
        <p:spPr bwMode="auto">
          <a:xfrm>
            <a:off x="822960" y="4892565"/>
            <a:ext cx="421836" cy="663011"/>
          </a:xfrm>
          <a:prstGeom prst="rect">
            <a:avLst/>
          </a:prstGeom>
          <a:noFill/>
          <a:ln w="9525">
            <a:noFill/>
            <a:miter lim="800000"/>
            <a:headEnd/>
            <a:tailEnd/>
          </a:ln>
        </p:spPr>
      </p:pic>
      <p:sp>
        <p:nvSpPr>
          <p:cNvPr id="20" name="TextBox 19"/>
          <p:cNvSpPr txBox="1"/>
          <p:nvPr/>
        </p:nvSpPr>
        <p:spPr>
          <a:xfrm>
            <a:off x="299895" y="3689627"/>
            <a:ext cx="1613731" cy="369332"/>
          </a:xfrm>
          <a:prstGeom prst="rect">
            <a:avLst/>
          </a:prstGeom>
          <a:noFill/>
        </p:spPr>
        <p:txBody>
          <a:bodyPr wrap="none" rtlCol="0">
            <a:spAutoFit/>
          </a:bodyPr>
          <a:lstStyle/>
          <a:p>
            <a:r>
              <a:rPr lang="en-US" b="1" dirty="0"/>
              <a:t>healthy animal</a:t>
            </a:r>
          </a:p>
        </p:txBody>
      </p:sp>
      <p:grpSp>
        <p:nvGrpSpPr>
          <p:cNvPr id="35" name="Group 34"/>
          <p:cNvGrpSpPr/>
          <p:nvPr/>
        </p:nvGrpSpPr>
        <p:grpSpPr>
          <a:xfrm>
            <a:off x="2570632" y="2040215"/>
            <a:ext cx="2573124" cy="4036160"/>
            <a:chOff x="2570632" y="2040215"/>
            <a:chExt cx="2573124" cy="4036160"/>
          </a:xfrm>
        </p:grpSpPr>
        <p:sp>
          <p:nvSpPr>
            <p:cNvPr id="7" name="Rectangle 6"/>
            <p:cNvSpPr>
              <a:spLocks noChangeArrowheads="1"/>
            </p:cNvSpPr>
            <p:nvPr/>
          </p:nvSpPr>
          <p:spPr bwMode="auto">
            <a:xfrm>
              <a:off x="2570632" y="5706487"/>
              <a:ext cx="2171700" cy="369888"/>
            </a:xfrm>
            <a:prstGeom prst="rect">
              <a:avLst/>
            </a:prstGeom>
            <a:noFill/>
            <a:ln w="9525">
              <a:noFill/>
              <a:miter lim="800000"/>
              <a:headEnd/>
              <a:tailEnd/>
            </a:ln>
          </p:spPr>
          <p:txBody>
            <a:bodyPr wrap="none">
              <a:prstTxWarp prst="textNoShape">
                <a:avLst/>
              </a:prstTxWarp>
              <a:spAutoFit/>
            </a:bodyPr>
            <a:lstStyle/>
            <a:p>
              <a:r>
                <a:rPr lang="en-US" b="1" i="1" dirty="0">
                  <a:latin typeface="Calibri" charset="0"/>
                </a:rPr>
                <a:t>Bacillus </a:t>
              </a:r>
              <a:r>
                <a:rPr lang="en-US" b="1" i="1" dirty="0" err="1">
                  <a:latin typeface="Calibri" charset="0"/>
                </a:rPr>
                <a:t>anthracis</a:t>
              </a:r>
              <a:endParaRPr lang="en-US" dirty="0">
                <a:latin typeface="Calibri" charset="0"/>
              </a:endParaRPr>
            </a:p>
          </p:txBody>
        </p:sp>
        <p:grpSp>
          <p:nvGrpSpPr>
            <p:cNvPr id="11" name="Group 10"/>
            <p:cNvGrpSpPr/>
            <p:nvPr/>
          </p:nvGrpSpPr>
          <p:grpSpPr>
            <a:xfrm>
              <a:off x="2693814" y="2040215"/>
              <a:ext cx="2449942" cy="3515361"/>
              <a:chOff x="2693814" y="2040215"/>
              <a:chExt cx="2449942" cy="3515361"/>
            </a:xfrm>
          </p:grpSpPr>
          <p:pic>
            <p:nvPicPr>
              <p:cNvPr id="4" name="Picture 3"/>
              <p:cNvPicPr>
                <a:picLocks noChangeAspect="1"/>
              </p:cNvPicPr>
              <p:nvPr/>
            </p:nvPicPr>
            <p:blipFill>
              <a:blip r:embed="rId5"/>
              <a:srcRect/>
              <a:stretch>
                <a:fillRect/>
              </a:stretch>
            </p:blipFill>
            <p:spPr bwMode="auto">
              <a:xfrm>
                <a:off x="2693814" y="2040215"/>
                <a:ext cx="2449942" cy="1655064"/>
              </a:xfrm>
              <a:prstGeom prst="rect">
                <a:avLst/>
              </a:prstGeom>
              <a:noFill/>
              <a:ln w="9525">
                <a:noFill/>
                <a:miter lim="800000"/>
                <a:headEnd/>
                <a:tailEnd/>
              </a:ln>
            </p:spPr>
          </p:pic>
          <p:sp>
            <p:nvSpPr>
              <p:cNvPr id="16" name="Down Arrow 15"/>
              <p:cNvSpPr/>
              <p:nvPr/>
            </p:nvSpPr>
            <p:spPr>
              <a:xfrm>
                <a:off x="3384990" y="4284478"/>
                <a:ext cx="233363" cy="404813"/>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18" name="Picture 17"/>
              <p:cNvPicPr>
                <a:picLocks noChangeAspect="1"/>
              </p:cNvPicPr>
              <p:nvPr/>
            </p:nvPicPr>
            <p:blipFill>
              <a:blip r:embed="rId4"/>
              <a:srcRect/>
              <a:stretch>
                <a:fillRect/>
              </a:stretch>
            </p:blipFill>
            <p:spPr bwMode="auto">
              <a:xfrm>
                <a:off x="3299161" y="4892565"/>
                <a:ext cx="421836" cy="663011"/>
              </a:xfrm>
              <a:prstGeom prst="rect">
                <a:avLst/>
              </a:prstGeom>
              <a:noFill/>
              <a:ln w="9525">
                <a:noFill/>
                <a:miter lim="800000"/>
                <a:headEnd/>
                <a:tailEnd/>
              </a:ln>
            </p:spPr>
          </p:pic>
          <p:sp>
            <p:nvSpPr>
              <p:cNvPr id="21" name="TextBox 20"/>
              <p:cNvSpPr txBox="1"/>
              <p:nvPr/>
            </p:nvSpPr>
            <p:spPr>
              <a:xfrm>
                <a:off x="3044596" y="3725003"/>
                <a:ext cx="1245954" cy="369332"/>
              </a:xfrm>
              <a:prstGeom prst="rect">
                <a:avLst/>
              </a:prstGeom>
              <a:noFill/>
            </p:spPr>
            <p:txBody>
              <a:bodyPr wrap="none" rtlCol="0">
                <a:spAutoFit/>
              </a:bodyPr>
              <a:lstStyle/>
              <a:p>
                <a:r>
                  <a:rPr lang="en-US" b="1" dirty="0"/>
                  <a:t>sick animal</a:t>
                </a:r>
              </a:p>
            </p:txBody>
          </p:sp>
        </p:grpSp>
      </p:grpSp>
      <p:sp>
        <p:nvSpPr>
          <p:cNvPr id="22" name="Rectangle 21"/>
          <p:cNvSpPr>
            <a:spLocks noChangeArrowheads="1"/>
          </p:cNvSpPr>
          <p:nvPr/>
        </p:nvSpPr>
        <p:spPr bwMode="auto">
          <a:xfrm>
            <a:off x="299895" y="5725247"/>
            <a:ext cx="1921983" cy="369332"/>
          </a:xfrm>
          <a:prstGeom prst="rect">
            <a:avLst/>
          </a:prstGeom>
          <a:noFill/>
          <a:ln w="9525">
            <a:noFill/>
            <a:miter lim="800000"/>
            <a:headEnd/>
            <a:tailEnd/>
          </a:ln>
        </p:spPr>
        <p:txBody>
          <a:bodyPr wrap="none">
            <a:prstTxWarp prst="textNoShape">
              <a:avLst/>
            </a:prstTxWarp>
            <a:spAutoFit/>
          </a:bodyPr>
          <a:lstStyle/>
          <a:p>
            <a:r>
              <a:rPr lang="en-US" b="1" i="1" dirty="0">
                <a:latin typeface="Calibri" charset="0"/>
              </a:rPr>
              <a:t> Bacillus </a:t>
            </a:r>
            <a:r>
              <a:rPr lang="en-US" b="1" i="1" dirty="0" err="1">
                <a:latin typeface="Calibri" charset="0"/>
              </a:rPr>
              <a:t>anthracis</a:t>
            </a:r>
            <a:endParaRPr lang="en-US" dirty="0">
              <a:latin typeface="Calibri" charset="0"/>
            </a:endParaRPr>
          </a:p>
        </p:txBody>
      </p:sp>
      <p:grpSp>
        <p:nvGrpSpPr>
          <p:cNvPr id="23" name="Group 22"/>
          <p:cNvGrpSpPr/>
          <p:nvPr/>
        </p:nvGrpSpPr>
        <p:grpSpPr>
          <a:xfrm>
            <a:off x="6393726" y="4555391"/>
            <a:ext cx="2447586" cy="1944804"/>
            <a:chOff x="6393726" y="4555391"/>
            <a:chExt cx="2447586" cy="1944804"/>
          </a:xfrm>
        </p:grpSpPr>
        <p:pic>
          <p:nvPicPr>
            <p:cNvPr id="6" name="Picture 5"/>
            <p:cNvPicPr>
              <a:picLocks noChangeAspect="1"/>
            </p:cNvPicPr>
            <p:nvPr/>
          </p:nvPicPr>
          <p:blipFill>
            <a:blip r:embed="rId5"/>
            <a:srcRect/>
            <a:stretch>
              <a:fillRect/>
            </a:stretch>
          </p:blipFill>
          <p:spPr bwMode="auto">
            <a:xfrm>
              <a:off x="6393726" y="4555391"/>
              <a:ext cx="2447586" cy="1655064"/>
            </a:xfrm>
            <a:prstGeom prst="rect">
              <a:avLst/>
            </a:prstGeom>
            <a:noFill/>
            <a:ln w="9525">
              <a:noFill/>
              <a:miter lim="800000"/>
              <a:headEnd/>
              <a:tailEnd/>
            </a:ln>
          </p:spPr>
        </p:pic>
        <p:sp>
          <p:nvSpPr>
            <p:cNvPr id="27" name="TextBox 26"/>
            <p:cNvSpPr txBox="1"/>
            <p:nvPr/>
          </p:nvSpPr>
          <p:spPr>
            <a:xfrm>
              <a:off x="6994542" y="6130863"/>
              <a:ext cx="1245954" cy="369332"/>
            </a:xfrm>
            <a:prstGeom prst="rect">
              <a:avLst/>
            </a:prstGeom>
            <a:noFill/>
          </p:spPr>
          <p:txBody>
            <a:bodyPr wrap="none" rtlCol="0">
              <a:spAutoFit/>
            </a:bodyPr>
            <a:lstStyle/>
            <a:p>
              <a:r>
                <a:rPr lang="en-US" b="1" dirty="0"/>
                <a:t>sick animal</a:t>
              </a:r>
            </a:p>
          </p:txBody>
        </p:sp>
      </p:grpSp>
      <p:grpSp>
        <p:nvGrpSpPr>
          <p:cNvPr id="36" name="Group 35"/>
          <p:cNvGrpSpPr/>
          <p:nvPr/>
        </p:nvGrpSpPr>
        <p:grpSpPr>
          <a:xfrm>
            <a:off x="4185806" y="3948363"/>
            <a:ext cx="2203218" cy="1758124"/>
            <a:chOff x="4185806" y="3948363"/>
            <a:chExt cx="2203218" cy="1758124"/>
          </a:xfrm>
        </p:grpSpPr>
        <p:sp>
          <p:nvSpPr>
            <p:cNvPr id="25" name="Rectangle 24"/>
            <p:cNvSpPr>
              <a:spLocks noChangeArrowheads="1"/>
            </p:cNvSpPr>
            <p:nvPr/>
          </p:nvSpPr>
          <p:spPr bwMode="auto">
            <a:xfrm>
              <a:off x="4519226" y="5060156"/>
              <a:ext cx="1869798" cy="646331"/>
            </a:xfrm>
            <a:prstGeom prst="rect">
              <a:avLst/>
            </a:prstGeom>
            <a:noFill/>
            <a:ln w="9525">
              <a:noFill/>
              <a:miter lim="800000"/>
              <a:headEnd/>
              <a:tailEnd/>
            </a:ln>
          </p:spPr>
          <p:txBody>
            <a:bodyPr wrap="none">
              <a:prstTxWarp prst="textNoShape">
                <a:avLst/>
              </a:prstTxWarp>
              <a:spAutoFit/>
            </a:bodyPr>
            <a:lstStyle/>
            <a:p>
              <a:r>
                <a:rPr lang="en-US" b="1" dirty="0">
                  <a:latin typeface="Calibri" charset="0"/>
                </a:rPr>
                <a:t>Pure culture of </a:t>
              </a:r>
            </a:p>
            <a:p>
              <a:r>
                <a:rPr lang="en-US" b="1" i="1" dirty="0">
                  <a:latin typeface="Calibri" charset="0"/>
                </a:rPr>
                <a:t>Bacillus </a:t>
              </a:r>
              <a:r>
                <a:rPr lang="en-US" b="1" i="1" dirty="0" err="1">
                  <a:latin typeface="Calibri" charset="0"/>
                </a:rPr>
                <a:t>anthracis</a:t>
              </a:r>
              <a:endParaRPr lang="en-US" dirty="0">
                <a:latin typeface="Calibri" charset="0"/>
              </a:endParaRPr>
            </a:p>
          </p:txBody>
        </p:sp>
        <p:grpSp>
          <p:nvGrpSpPr>
            <p:cNvPr id="12" name="Group 11"/>
            <p:cNvGrpSpPr/>
            <p:nvPr/>
          </p:nvGrpSpPr>
          <p:grpSpPr>
            <a:xfrm>
              <a:off x="4185806" y="3948363"/>
              <a:ext cx="1689154" cy="1327703"/>
              <a:chOff x="4185806" y="3948363"/>
              <a:chExt cx="1689154" cy="1327703"/>
            </a:xfrm>
          </p:grpSpPr>
          <p:pic>
            <p:nvPicPr>
              <p:cNvPr id="24" name="Content Placeholder 3"/>
              <p:cNvPicPr>
                <a:picLocks noChangeAspect="1"/>
              </p:cNvPicPr>
              <p:nvPr/>
            </p:nvPicPr>
            <p:blipFill rotWithShape="1">
              <a:blip r:embed="rId6"/>
              <a:srcRect l="4916" t="-194" r="38958" b="22021"/>
              <a:stretch/>
            </p:blipFill>
            <p:spPr bwMode="auto">
              <a:xfrm>
                <a:off x="4742332" y="3948363"/>
                <a:ext cx="1132628" cy="1051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28" name="Down Arrow 27"/>
              <p:cNvSpPr/>
              <p:nvPr/>
            </p:nvSpPr>
            <p:spPr>
              <a:xfrm>
                <a:off x="4185806" y="4690850"/>
                <a:ext cx="233363" cy="585216"/>
              </a:xfrm>
              <a:prstGeom prst="downArrow">
                <a:avLst/>
              </a:prstGeom>
              <a:solidFill>
                <a:schemeClr val="tx1"/>
              </a:solidFill>
              <a:ln>
                <a:noFill/>
              </a:ln>
              <a:scene3d>
                <a:camera prst="orthographicFront">
                  <a:rot lat="0" lon="0" rev="7200000"/>
                </a:camera>
                <a:lightRig rig="threePt" dir="t"/>
              </a:scene3d>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grpSp>
      <p:grpSp>
        <p:nvGrpSpPr>
          <p:cNvPr id="13" name="Group 12"/>
          <p:cNvGrpSpPr/>
          <p:nvPr/>
        </p:nvGrpSpPr>
        <p:grpSpPr>
          <a:xfrm>
            <a:off x="6026570" y="2033485"/>
            <a:ext cx="2761830" cy="2429062"/>
            <a:chOff x="6026570" y="2033485"/>
            <a:chExt cx="2761830" cy="2429062"/>
          </a:xfrm>
        </p:grpSpPr>
        <p:pic>
          <p:nvPicPr>
            <p:cNvPr id="5" name="Picture 4"/>
            <p:cNvPicPr>
              <a:picLocks noChangeAspect="1"/>
            </p:cNvPicPr>
            <p:nvPr/>
          </p:nvPicPr>
          <p:blipFill>
            <a:blip r:embed="rId3"/>
            <a:srcRect/>
            <a:stretch>
              <a:fillRect/>
            </a:stretch>
          </p:blipFill>
          <p:spPr bwMode="auto">
            <a:xfrm>
              <a:off x="6389024" y="2033485"/>
              <a:ext cx="2399376" cy="1651000"/>
            </a:xfrm>
            <a:prstGeom prst="rect">
              <a:avLst/>
            </a:prstGeom>
            <a:noFill/>
            <a:ln w="9525">
              <a:noFill/>
              <a:miter lim="800000"/>
              <a:headEnd/>
              <a:tailEnd/>
            </a:ln>
          </p:spPr>
        </p:pic>
        <p:sp>
          <p:nvSpPr>
            <p:cNvPr id="17" name="Down Arrow 16"/>
            <p:cNvSpPr/>
            <p:nvPr/>
          </p:nvSpPr>
          <p:spPr>
            <a:xfrm>
              <a:off x="7617519" y="4057734"/>
              <a:ext cx="233363" cy="404813"/>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6" name="TextBox 25"/>
            <p:cNvSpPr txBox="1"/>
            <p:nvPr/>
          </p:nvSpPr>
          <p:spPr>
            <a:xfrm>
              <a:off x="6810653" y="3684485"/>
              <a:ext cx="1613731" cy="369332"/>
            </a:xfrm>
            <a:prstGeom prst="rect">
              <a:avLst/>
            </a:prstGeom>
            <a:noFill/>
          </p:spPr>
          <p:txBody>
            <a:bodyPr wrap="none" rtlCol="0">
              <a:spAutoFit/>
            </a:bodyPr>
            <a:lstStyle/>
            <a:p>
              <a:r>
                <a:rPr lang="en-US" b="1" dirty="0"/>
                <a:t>healthy animal</a:t>
              </a:r>
            </a:p>
          </p:txBody>
        </p:sp>
        <p:sp>
          <p:nvSpPr>
            <p:cNvPr id="30" name="Down Arrow 29"/>
            <p:cNvSpPr/>
            <p:nvPr/>
          </p:nvSpPr>
          <p:spPr>
            <a:xfrm>
              <a:off x="6026570" y="3427823"/>
              <a:ext cx="233363" cy="594360"/>
            </a:xfrm>
            <a:prstGeom prst="downArrow">
              <a:avLst/>
            </a:prstGeom>
            <a:solidFill>
              <a:schemeClr val="tx1"/>
            </a:solidFill>
            <a:ln>
              <a:noFill/>
            </a:ln>
            <a:scene3d>
              <a:camera prst="orthographicFront">
                <a:rot lat="0" lon="0" rev="8100000"/>
              </a:camera>
              <a:lightRig rig="threePt" dir="t"/>
            </a:scene3d>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34" name="Down Arrow 33"/>
          <p:cNvSpPr/>
          <p:nvPr/>
        </p:nvSpPr>
        <p:spPr>
          <a:xfrm>
            <a:off x="5252070" y="5060156"/>
            <a:ext cx="233363" cy="1773936"/>
          </a:xfrm>
          <a:prstGeom prst="downArrow">
            <a:avLst/>
          </a:prstGeom>
          <a:solidFill>
            <a:schemeClr val="tx1"/>
          </a:solidFill>
          <a:ln>
            <a:noFill/>
          </a:ln>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1" name="Rectangle 40"/>
          <p:cNvSpPr/>
          <p:nvPr/>
        </p:nvSpPr>
        <p:spPr>
          <a:xfrm>
            <a:off x="2200275" y="5899878"/>
            <a:ext cx="184666" cy="584776"/>
          </a:xfrm>
          <a:prstGeom prst="rect">
            <a:avLst/>
          </a:prstGeom>
        </p:spPr>
        <p:txBody>
          <a:bodyPr wrap="none">
            <a:spAutoFit/>
          </a:bodyPr>
          <a:lstStyle/>
          <a:p>
            <a:endParaRPr lang="en-US" sz="3200" b="1" dirty="0"/>
          </a:p>
        </p:txBody>
      </p:sp>
      <p:sp>
        <p:nvSpPr>
          <p:cNvPr id="10" name="Title 9"/>
          <p:cNvSpPr>
            <a:spLocks noGrp="1"/>
          </p:cNvSpPr>
          <p:nvPr>
            <p:ph type="title"/>
          </p:nvPr>
        </p:nvSpPr>
        <p:spPr>
          <a:xfrm>
            <a:off x="2200275" y="274638"/>
            <a:ext cx="6874774" cy="1143000"/>
          </a:xfrm>
        </p:spPr>
        <p:txBody>
          <a:bodyPr/>
          <a:lstStyle/>
          <a:p>
            <a:pPr algn="l"/>
            <a:r>
              <a:rPr lang="en-US" dirty="0"/>
              <a:t>Robert Koch –</a:t>
            </a:r>
            <a:br>
              <a:rPr lang="en-US" dirty="0"/>
            </a:br>
            <a:r>
              <a:rPr lang="en-US" sz="3200" dirty="0"/>
              <a:t>connecting the dots to disease</a:t>
            </a:r>
            <a:br>
              <a:rPr lang="en-US" sz="3200" dirty="0"/>
            </a:br>
            <a:endParaRPr lang="en-US" sz="3200" dirty="0"/>
          </a:p>
        </p:txBody>
      </p:sp>
      <p:grpSp>
        <p:nvGrpSpPr>
          <p:cNvPr id="33" name="Group 32"/>
          <p:cNvGrpSpPr/>
          <p:nvPr/>
        </p:nvGrpSpPr>
        <p:grpSpPr>
          <a:xfrm>
            <a:off x="299895" y="4555391"/>
            <a:ext cx="1921983" cy="1390806"/>
            <a:chOff x="299895" y="4555391"/>
            <a:chExt cx="1921983" cy="1390806"/>
          </a:xfrm>
        </p:grpSpPr>
        <p:sp>
          <p:nvSpPr>
            <p:cNvPr id="19" name="TextBox 18"/>
            <p:cNvSpPr txBox="1"/>
            <p:nvPr/>
          </p:nvSpPr>
          <p:spPr>
            <a:xfrm>
              <a:off x="562633" y="4555391"/>
              <a:ext cx="966631" cy="1323439"/>
            </a:xfrm>
            <a:prstGeom prst="rect">
              <a:avLst/>
            </a:prstGeom>
            <a:noFill/>
          </p:spPr>
          <p:txBody>
            <a:bodyPr wrap="none" rtlCol="0">
              <a:spAutoFit/>
            </a:bodyPr>
            <a:lstStyle/>
            <a:p>
              <a:r>
                <a:rPr lang="en-US" sz="8000" b="1" dirty="0">
                  <a:solidFill>
                    <a:srgbClr val="FF0000"/>
                  </a:solidFill>
                  <a:latin typeface="Zapf Dingbats"/>
                  <a:ea typeface="Zapf Dingbats"/>
                  <a:cs typeface="Zapf Dingbats"/>
                  <a:sym typeface="Zapf Dingbats"/>
                </a:rPr>
                <a:t>✕</a:t>
              </a:r>
              <a:endParaRPr lang="en-US" sz="8000" b="1" dirty="0">
                <a:solidFill>
                  <a:srgbClr val="FF0000"/>
                </a:solidFill>
              </a:endParaRPr>
            </a:p>
          </p:txBody>
        </p:sp>
        <p:cxnSp>
          <p:nvCxnSpPr>
            <p:cNvPr id="32" name="Straight Connector 31"/>
            <p:cNvCxnSpPr/>
            <p:nvPr/>
          </p:nvCxnSpPr>
          <p:spPr>
            <a:xfrm>
              <a:off x="299895" y="5946197"/>
              <a:ext cx="19219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651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bwMode="auto">
          <a:xfrm>
            <a:off x="457200" y="415355"/>
            <a:ext cx="8229600" cy="12991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fontAlgn="base">
              <a:spcBef>
                <a:spcPct val="0"/>
              </a:spcBef>
              <a:spcAft>
                <a:spcPct val="0"/>
              </a:spcAft>
              <a:defRPr/>
            </a:pPr>
            <a:r>
              <a:rPr lang="en-US" sz="3600" b="1" dirty="0">
                <a:effectLst>
                  <a:outerShdw blurRad="38100" dist="38100" dir="2700000" algn="tl">
                    <a:srgbClr val="DDDDDD"/>
                  </a:outerShdw>
                </a:effectLst>
                <a:ea typeface="ＭＳ Ｐゴシック" charset="-128"/>
                <a:cs typeface="ＭＳ Ｐゴシック" charset="-128"/>
              </a:rPr>
              <a:t> </a:t>
            </a:r>
            <a:endParaRPr kumimoji="0" lang="en-US" sz="36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j-lt"/>
              <a:ea typeface="ＭＳ Ｐゴシック" charset="-128"/>
              <a:cs typeface="ＭＳ Ｐゴシック" charset="-128"/>
            </a:endParaRPr>
          </a:p>
        </p:txBody>
      </p:sp>
      <p:sp>
        <p:nvSpPr>
          <p:cNvPr id="4" name="Title 3"/>
          <p:cNvSpPr>
            <a:spLocks noGrp="1"/>
          </p:cNvSpPr>
          <p:nvPr>
            <p:ph type="title"/>
          </p:nvPr>
        </p:nvSpPr>
        <p:spPr/>
        <p:txBody>
          <a:bodyPr/>
          <a:lstStyle/>
          <a:p>
            <a:r>
              <a:rPr lang="en-US" dirty="0"/>
              <a:t>Identifying the infectious agent –</a:t>
            </a:r>
            <a:br>
              <a:rPr lang="en-US" dirty="0"/>
            </a:br>
            <a:r>
              <a:rPr lang="en-US" dirty="0"/>
              <a:t>Koch’s postulates</a:t>
            </a:r>
          </a:p>
        </p:txBody>
      </p:sp>
      <p:sp>
        <p:nvSpPr>
          <p:cNvPr id="5" name="Content Placeholder 4"/>
          <p:cNvSpPr>
            <a:spLocks noGrp="1"/>
          </p:cNvSpPr>
          <p:nvPr>
            <p:ph idx="1"/>
          </p:nvPr>
        </p:nvSpPr>
        <p:spPr/>
        <p:txBody>
          <a:bodyPr/>
          <a:lstStyle/>
          <a:p>
            <a:pPr marL="457200" indent="-457200">
              <a:buFont typeface="+mj-lt"/>
              <a:buAutoNum type="arabicPeriod"/>
              <a:defRPr/>
            </a:pPr>
            <a:r>
              <a:rPr lang="en-US" sz="2400" b="1" dirty="0">
                <a:ea typeface="ＭＳ Ｐゴシック" charset="-128"/>
              </a:rPr>
              <a:t>Association</a:t>
            </a:r>
            <a:r>
              <a:rPr lang="en-US" sz="2400" dirty="0">
                <a:ea typeface="ＭＳ Ｐゴシック" charset="-128"/>
              </a:rPr>
              <a:t> –  The infectious agent must </a:t>
            </a:r>
            <a:r>
              <a:rPr lang="en-US" sz="2400" u="sng" dirty="0">
                <a:ea typeface="ＭＳ Ｐゴシック" charset="-128"/>
              </a:rPr>
              <a:t>always</a:t>
            </a:r>
            <a:r>
              <a:rPr lang="en-US" sz="2400" dirty="0">
                <a:ea typeface="ＭＳ Ｐゴシック" charset="-128"/>
              </a:rPr>
              <a:t> be present in </a:t>
            </a:r>
            <a:r>
              <a:rPr lang="en-US" sz="2400" u="sng" dirty="0">
                <a:ea typeface="ＭＳ Ｐゴシック" charset="-128"/>
              </a:rPr>
              <a:t>every</a:t>
            </a:r>
            <a:r>
              <a:rPr lang="en-US" sz="2400" dirty="0">
                <a:ea typeface="ＭＳ Ｐゴシック" charset="-128"/>
              </a:rPr>
              <a:t> case – but not in healthy animals. </a:t>
            </a:r>
          </a:p>
          <a:p>
            <a:pPr marL="457200" indent="-457200">
              <a:buFont typeface="+mj-lt"/>
              <a:buAutoNum type="arabicPeriod"/>
              <a:defRPr/>
            </a:pPr>
            <a:endParaRPr lang="en-US" sz="2400" b="1" dirty="0">
              <a:ea typeface="ＭＳ Ｐゴシック" charset="-128"/>
            </a:endParaRPr>
          </a:p>
          <a:p>
            <a:pPr marL="457200" indent="-457200">
              <a:buFont typeface="+mj-lt"/>
              <a:buAutoNum type="arabicPeriod"/>
              <a:defRPr/>
            </a:pPr>
            <a:r>
              <a:rPr lang="en-US" sz="2400" b="1" dirty="0">
                <a:ea typeface="ＭＳ Ｐゴシック" charset="-128"/>
              </a:rPr>
              <a:t>Isolation</a:t>
            </a:r>
            <a:r>
              <a:rPr lang="en-US" sz="2400" dirty="0">
                <a:ea typeface="ＭＳ Ｐゴシック" charset="-128"/>
              </a:rPr>
              <a:t> – It must be isolated from the sick animal </a:t>
            </a:r>
            <a:r>
              <a:rPr lang="en-US" sz="2400" u="sng" dirty="0">
                <a:ea typeface="ＭＳ Ｐゴシック" charset="-128"/>
              </a:rPr>
              <a:t>into pure culture</a:t>
            </a:r>
            <a:r>
              <a:rPr lang="en-US" sz="2400" dirty="0">
                <a:ea typeface="ＭＳ Ｐゴシック" charset="-128"/>
              </a:rPr>
              <a:t>.</a:t>
            </a:r>
          </a:p>
          <a:p>
            <a:pPr marL="457200" indent="-457200">
              <a:buFont typeface="+mj-lt"/>
              <a:buAutoNum type="arabicPeriod"/>
              <a:defRPr/>
            </a:pPr>
            <a:endParaRPr lang="en-US" sz="2400" b="1" dirty="0">
              <a:ea typeface="ＭＳ Ｐゴシック" charset="-128"/>
            </a:endParaRPr>
          </a:p>
          <a:p>
            <a:pPr marL="457200" indent="-457200">
              <a:buFont typeface="+mj-lt"/>
              <a:buAutoNum type="arabicPeriod"/>
              <a:defRPr/>
            </a:pPr>
            <a:r>
              <a:rPr lang="en-US" sz="2400" b="1" dirty="0">
                <a:ea typeface="ＭＳ Ｐゴシック" charset="-128"/>
              </a:rPr>
              <a:t>Causation</a:t>
            </a:r>
            <a:r>
              <a:rPr lang="en-US" sz="2400" dirty="0">
                <a:ea typeface="ＭＳ Ｐゴシック" charset="-128"/>
              </a:rPr>
              <a:t> –  The pure microbe must </a:t>
            </a:r>
            <a:r>
              <a:rPr lang="en-US" sz="2400" u="sng" dirty="0">
                <a:ea typeface="ＭＳ Ｐゴシック" charset="-128"/>
              </a:rPr>
              <a:t>cause the disease</a:t>
            </a:r>
            <a:r>
              <a:rPr lang="en-US" sz="2400" dirty="0">
                <a:ea typeface="ＭＳ Ｐゴシック" charset="-128"/>
              </a:rPr>
              <a:t> in a healthy animal. </a:t>
            </a:r>
          </a:p>
          <a:p>
            <a:pPr marL="457200" indent="-457200">
              <a:buFont typeface="+mj-lt"/>
              <a:buAutoNum type="arabicPeriod"/>
              <a:defRPr/>
            </a:pPr>
            <a:endParaRPr lang="en-US" sz="2400" b="1" dirty="0">
              <a:ea typeface="ＭＳ Ｐゴシック" charset="-128"/>
            </a:endParaRPr>
          </a:p>
          <a:p>
            <a:pPr marL="457200" indent="-457200">
              <a:buFont typeface="+mj-lt"/>
              <a:buAutoNum type="arabicPeriod"/>
              <a:defRPr/>
            </a:pPr>
            <a:r>
              <a:rPr lang="en-US" sz="2400" b="1" dirty="0">
                <a:ea typeface="ＭＳ Ｐゴシック" charset="-128"/>
              </a:rPr>
              <a:t>Re-isolation </a:t>
            </a:r>
            <a:r>
              <a:rPr lang="en-US" sz="2400" dirty="0">
                <a:ea typeface="ＭＳ Ｐゴシック" charset="-128"/>
              </a:rPr>
              <a:t> - When the microbe is re-isolated from the sick animal it must </a:t>
            </a:r>
            <a:r>
              <a:rPr lang="en-US" sz="2400" u="sng" dirty="0">
                <a:ea typeface="ＭＳ Ｐゴシック" charset="-128"/>
              </a:rPr>
              <a:t>be the same</a:t>
            </a:r>
            <a:r>
              <a:rPr lang="en-US" sz="2400" dirty="0">
                <a:ea typeface="ＭＳ Ｐゴシック" charset="-128"/>
              </a:rPr>
              <a:t> as the original.</a:t>
            </a:r>
          </a:p>
          <a:p>
            <a:pPr marL="514350" indent="-514350">
              <a:buFont typeface="+mj-lt"/>
              <a:buAutoNum type="arabicPeriod"/>
            </a:pPr>
            <a:endParaRPr lang="en-US" dirty="0"/>
          </a:p>
        </p:txBody>
      </p:sp>
    </p:spTree>
    <p:extLst>
      <p:ext uri="{BB962C8B-B14F-4D97-AF65-F5344CB8AC3E}">
        <p14:creationId xmlns:p14="http://schemas.microsoft.com/office/powerpoint/2010/main" val="202118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bwMode="auto">
          <a:xfrm>
            <a:off x="457200" y="1202031"/>
            <a:ext cx="8686800" cy="2546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b="1" i="0" u="none" strike="noStrike" kern="1200" cap="none" spc="0" normalizeH="0" baseline="0" noProof="0" dirty="0">
                <a:ln>
                  <a:noFill/>
                </a:ln>
                <a:solidFill>
                  <a:schemeClr val="tx1"/>
                </a:solidFill>
                <a:effectLst/>
                <a:uLnTx/>
                <a:uFillTx/>
                <a:latin typeface="+mn-lt"/>
                <a:ea typeface="ＭＳ Ｐゴシック" charset="-128"/>
                <a:cs typeface="+mn-cs"/>
              </a:rPr>
              <a:t>Association</a:t>
            </a:r>
            <a:r>
              <a:rPr kumimoji="0" lang="en-US" b="0" i="0" u="none" strike="noStrike" kern="1200" cap="none" spc="0" normalizeH="0" baseline="0" noProof="0" dirty="0">
                <a:ln>
                  <a:noFill/>
                </a:ln>
                <a:solidFill>
                  <a:schemeClr val="tx1"/>
                </a:solidFill>
                <a:effectLst/>
                <a:uLnTx/>
                <a:uFillTx/>
                <a:latin typeface="+mn-lt"/>
                <a:ea typeface="ＭＳ Ｐゴシック" charset="-128"/>
                <a:cs typeface="+mn-cs"/>
              </a:rPr>
              <a:t> – It must </a:t>
            </a:r>
            <a:r>
              <a:rPr kumimoji="0" lang="en-US" b="0" i="0" u="sng" strike="noStrike" kern="1200" cap="none" spc="0" normalizeH="0" baseline="0" noProof="0" dirty="0">
                <a:ln>
                  <a:noFill/>
                </a:ln>
                <a:solidFill>
                  <a:schemeClr val="tx1"/>
                </a:solidFill>
                <a:effectLst/>
                <a:uLnTx/>
                <a:uFillTx/>
                <a:latin typeface="+mn-lt"/>
                <a:ea typeface="ＭＳ Ｐゴシック" charset="-128"/>
                <a:cs typeface="+mn-cs"/>
              </a:rPr>
              <a:t>always</a:t>
            </a:r>
            <a:r>
              <a:rPr kumimoji="0" lang="en-US" b="0" i="0" u="none" strike="noStrike" kern="1200" cap="none" spc="0" normalizeH="0" baseline="0" noProof="0" dirty="0">
                <a:ln>
                  <a:noFill/>
                </a:ln>
                <a:solidFill>
                  <a:schemeClr val="tx1"/>
                </a:solidFill>
                <a:effectLst/>
                <a:uLnTx/>
                <a:uFillTx/>
                <a:latin typeface="+mn-lt"/>
                <a:ea typeface="ＭＳ Ｐゴシック" charset="-128"/>
                <a:cs typeface="+mn-cs"/>
              </a:rPr>
              <a:t> be present in </a:t>
            </a:r>
            <a:r>
              <a:rPr kumimoji="0" lang="en-US" b="0" i="0" u="sng" strike="noStrike" kern="1200" cap="none" spc="0" normalizeH="0" baseline="0" noProof="0" dirty="0">
                <a:ln>
                  <a:noFill/>
                </a:ln>
                <a:solidFill>
                  <a:schemeClr val="tx1"/>
                </a:solidFill>
                <a:effectLst/>
                <a:uLnTx/>
                <a:uFillTx/>
                <a:latin typeface="+mn-lt"/>
                <a:ea typeface="ＭＳ Ｐゴシック" charset="-128"/>
                <a:cs typeface="+mn-cs"/>
              </a:rPr>
              <a:t>every</a:t>
            </a:r>
            <a:r>
              <a:rPr kumimoji="0" lang="en-US" b="0" i="0" u="none" strike="noStrike" kern="1200" cap="none" spc="0" normalizeH="0" baseline="0" noProof="0" dirty="0">
                <a:ln>
                  <a:noFill/>
                </a:ln>
                <a:solidFill>
                  <a:schemeClr val="tx1"/>
                </a:solidFill>
                <a:effectLst/>
                <a:uLnTx/>
                <a:uFillTx/>
                <a:latin typeface="+mn-lt"/>
                <a:ea typeface="ＭＳ Ｐゴシック" charset="-128"/>
                <a:cs typeface="+mn-cs"/>
              </a:rPr>
              <a:t> case – but not in healthy </a:t>
            </a:r>
            <a:r>
              <a:rPr kumimoji="0" lang="en-US" b="0" i="0" u="none" strike="noStrike" kern="1200" cap="none" spc="0" normalizeH="0" baseline="0" noProof="0" dirty="0">
                <a:ln>
                  <a:noFill/>
                </a:ln>
                <a:solidFill>
                  <a:srgbClr val="0000FF"/>
                </a:solidFill>
                <a:effectLst/>
                <a:uLnTx/>
                <a:uFillTx/>
                <a:latin typeface="+mn-lt"/>
                <a:ea typeface="ＭＳ Ｐゴシック" charset="-128"/>
                <a:cs typeface="+mn-cs"/>
              </a:rPr>
              <a:t>animals.* </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Isolation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It must be isolated from the sick animal into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into pure culture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Causation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The pure microbe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cause the disease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in a healthy animal. </a:t>
            </a:r>
          </a:p>
          <a:p>
            <a:pPr marL="454025" lvl="1" indent="-344488" fontAlgn="base">
              <a:lnSpc>
                <a:spcPct val="170000"/>
              </a:lnSpc>
              <a:spcBef>
                <a:spcPct val="20000"/>
              </a:spcBef>
              <a:spcAft>
                <a:spcPct val="0"/>
              </a:spcAft>
              <a:buFont typeface="Calibri" charset="0"/>
              <a:buAutoNum type="arabicPeriod"/>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Re-isolation </a:t>
            </a:r>
            <a:r>
              <a:rPr lang="en-US" sz="1200" dirty="0">
                <a:solidFill>
                  <a:srgbClr val="7F7F7F"/>
                </a:solidFill>
                <a:ea typeface="ＭＳ Ｐゴシック" charset="-128"/>
              </a:rPr>
              <a:t> – </a:t>
            </a:r>
            <a:r>
              <a:rPr kumimoji="0" lang="en-US" sz="1200" i="0" u="none" strike="noStrike" kern="1200" cap="none" spc="0" normalizeH="0" baseline="0" noProof="0" dirty="0">
                <a:ln>
                  <a:noFill/>
                </a:ln>
                <a:solidFill>
                  <a:srgbClr val="7F7F7F"/>
                </a:solidFill>
                <a:effectLst/>
                <a:uLnTx/>
                <a:uFillTx/>
                <a:latin typeface="+mn-lt"/>
                <a:ea typeface="ＭＳ Ｐゴシック" charset="-128"/>
                <a:cs typeface="+mn-cs"/>
              </a:rPr>
              <a:t>When the microbe is re-isolated from the sick animal it must </a:t>
            </a:r>
            <a:r>
              <a:rPr kumimoji="0" lang="en-US" sz="1200" i="0" u="sng" strike="noStrike" kern="1200" cap="none" spc="0" normalizeH="0" baseline="0" noProof="0" dirty="0">
                <a:ln>
                  <a:noFill/>
                </a:ln>
                <a:solidFill>
                  <a:srgbClr val="7F7F7F"/>
                </a:solidFill>
                <a:effectLst/>
                <a:uLnTx/>
                <a:uFillTx/>
                <a:latin typeface="+mn-lt"/>
                <a:ea typeface="ＭＳ Ｐゴシック" charset="-128"/>
                <a:cs typeface="+mn-cs"/>
              </a:rPr>
              <a:t>be the same</a:t>
            </a:r>
            <a:r>
              <a:rPr kumimoji="0" lang="en-US" sz="1200" i="0" u="none" strike="noStrike" kern="1200" cap="none" spc="0" normalizeH="0" baseline="0" noProof="0" dirty="0">
                <a:ln>
                  <a:noFill/>
                </a:ln>
                <a:solidFill>
                  <a:srgbClr val="7F7F7F"/>
                </a:solidFill>
                <a:effectLst/>
                <a:uLnTx/>
                <a:uFillTx/>
                <a:latin typeface="+mn-lt"/>
                <a:ea typeface="ＭＳ Ｐゴシック" charset="-128"/>
                <a:cs typeface="+mn-cs"/>
              </a:rPr>
              <a:t> as the original.</a:t>
            </a:r>
            <a:endParaRPr kumimoji="0" lang="en-US" b="1" i="0" u="none" strike="noStrike" kern="1200" cap="none" spc="0" normalizeH="0" baseline="0" noProof="0" dirty="0">
              <a:ln>
                <a:noFill/>
              </a:ln>
              <a:solidFill>
                <a:schemeClr val="tx1"/>
              </a:solidFill>
              <a:effectLst/>
              <a:uLnTx/>
              <a:uFillTx/>
              <a:latin typeface="+mn-lt"/>
              <a:ea typeface="ＭＳ Ｐゴシック" charset="-128"/>
              <a:cs typeface="+mn-cs"/>
            </a:endParaRPr>
          </a:p>
          <a:p>
            <a:pPr marL="109537" marR="0" lvl="1" algn="l" defTabSz="457200" rtl="0" eaLnBrk="1" fontAlgn="base" latinLnBrk="0" hangingPunct="1">
              <a:lnSpc>
                <a:spcPct val="100000"/>
              </a:lnSpc>
              <a:spcBef>
                <a:spcPct val="20000"/>
              </a:spcBef>
              <a:spcAft>
                <a:spcPct val="0"/>
              </a:spcAft>
              <a:buClrTx/>
              <a:buSzTx/>
              <a:tabLst/>
              <a:defRPr/>
            </a:pPr>
            <a:r>
              <a:rPr kumimoji="0" lang="en-US" b="1" i="0" u="none" strike="noStrike" kern="1200" cap="none" spc="0" normalizeH="0" baseline="0" noProof="0" dirty="0">
                <a:ln>
                  <a:noFill/>
                </a:ln>
                <a:solidFill>
                  <a:srgbClr val="0000FF"/>
                </a:solidFill>
                <a:effectLst/>
                <a:uLnTx/>
                <a:uFillTx/>
                <a:latin typeface="+mn-lt"/>
                <a:ea typeface="ＭＳ Ｐゴシック" charset="-128"/>
                <a:cs typeface="+mn-cs"/>
              </a:rPr>
              <a:t>*Can you think of exceptions</a:t>
            </a:r>
            <a:r>
              <a:rPr kumimoji="0" lang="en-US" b="1" i="0" u="none" strike="noStrike" kern="1200" cap="none" spc="0" normalizeH="0" noProof="0" dirty="0">
                <a:ln>
                  <a:noFill/>
                </a:ln>
                <a:solidFill>
                  <a:srgbClr val="0000FF"/>
                </a:solidFill>
                <a:effectLst/>
                <a:uLnTx/>
                <a:uFillTx/>
                <a:latin typeface="+mn-lt"/>
                <a:ea typeface="ＭＳ Ｐゴシック" charset="-128"/>
                <a:cs typeface="+mn-cs"/>
              </a:rPr>
              <a:t> from this rule? </a:t>
            </a:r>
          </a:p>
          <a:p>
            <a:pPr marL="109537" marR="0" lvl="1" algn="l" defTabSz="457200" rtl="0" eaLnBrk="1" fontAlgn="base" latinLnBrk="0" hangingPunct="1">
              <a:lnSpc>
                <a:spcPct val="100000"/>
              </a:lnSpc>
              <a:spcBef>
                <a:spcPct val="20000"/>
              </a:spcBef>
              <a:spcAft>
                <a:spcPct val="0"/>
              </a:spcAft>
              <a:buClrTx/>
              <a:buSzTx/>
              <a:tabLst/>
              <a:defRPr/>
            </a:pPr>
            <a:r>
              <a:rPr lang="en-US" b="1" dirty="0">
                <a:solidFill>
                  <a:srgbClr val="0000FF"/>
                </a:solidFill>
                <a:ea typeface="ＭＳ Ｐゴシック" charset="-128"/>
              </a:rPr>
              <a:t>		</a:t>
            </a:r>
            <a:r>
              <a:rPr kumimoji="0" lang="en-US" b="1" i="0" u="none" strike="noStrike" kern="1200" cap="none" spc="0" normalizeH="0" noProof="0" dirty="0">
                <a:ln>
                  <a:noFill/>
                </a:ln>
                <a:solidFill>
                  <a:srgbClr val="0000FF"/>
                </a:solidFill>
                <a:effectLst/>
                <a:uLnTx/>
                <a:uFillTx/>
                <a:latin typeface="+mn-lt"/>
                <a:ea typeface="ＭＳ Ｐゴシック" charset="-128"/>
                <a:cs typeface="+mn-cs"/>
              </a:rPr>
              <a:t>Typhoid Mary (healthy carrier), TB (90% get the latent form)</a:t>
            </a:r>
            <a:endParaRPr kumimoji="0" lang="en-US" b="1" i="0" u="none" strike="noStrike" kern="1200" cap="none" spc="0" normalizeH="0" baseline="0" noProof="0" dirty="0">
              <a:ln>
                <a:noFill/>
              </a:ln>
              <a:solidFill>
                <a:srgbClr val="0000FF"/>
              </a:solidFill>
              <a:effectLst/>
              <a:uLnTx/>
              <a:uFillTx/>
              <a:latin typeface="+mn-lt"/>
              <a:ea typeface="ＭＳ Ｐゴシック" charset="-128"/>
              <a:cs typeface="+mn-cs"/>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4" name="Picture 4" descr="DailyStar20apr09.jpg"/>
          <p:cNvPicPr>
            <a:picLocks noChangeAspect="1"/>
          </p:cNvPicPr>
          <p:nvPr/>
        </p:nvPicPr>
        <p:blipFill>
          <a:blip r:embed="rId2"/>
          <a:srcRect l="33707" t="40260" r="48448" b="39374"/>
          <a:stretch>
            <a:fillRect/>
          </a:stretch>
        </p:blipFill>
        <p:spPr bwMode="auto">
          <a:xfrm rot="16200000">
            <a:off x="696119" y="3410116"/>
            <a:ext cx="2112962" cy="3257550"/>
          </a:xfrm>
          <a:prstGeom prst="rect">
            <a:avLst/>
          </a:prstGeom>
          <a:noFill/>
          <a:ln w="9525">
            <a:noFill/>
            <a:miter lim="800000"/>
            <a:headEnd/>
            <a:tailEnd/>
          </a:ln>
        </p:spPr>
      </p:pic>
      <p:grpSp>
        <p:nvGrpSpPr>
          <p:cNvPr id="10" name="Group 11"/>
          <p:cNvGrpSpPr>
            <a:grpSpLocks/>
          </p:cNvGrpSpPr>
          <p:nvPr/>
        </p:nvGrpSpPr>
        <p:grpSpPr bwMode="auto">
          <a:xfrm>
            <a:off x="6486525" y="3454013"/>
            <a:ext cx="2025650" cy="2938849"/>
            <a:chOff x="5797550" y="1826826"/>
            <a:chExt cx="2025650" cy="2938849"/>
          </a:xfrm>
        </p:grpSpPr>
        <p:pic>
          <p:nvPicPr>
            <p:cNvPr id="6" name="Picture 8"/>
            <p:cNvPicPr>
              <a:picLocks noChangeAspect="1"/>
            </p:cNvPicPr>
            <p:nvPr/>
          </p:nvPicPr>
          <p:blipFill>
            <a:blip r:embed="rId3"/>
            <a:srcRect/>
            <a:stretch>
              <a:fillRect/>
            </a:stretch>
          </p:blipFill>
          <p:spPr bwMode="auto">
            <a:xfrm>
              <a:off x="5797550" y="2120900"/>
              <a:ext cx="2025650" cy="2644775"/>
            </a:xfrm>
            <a:prstGeom prst="rect">
              <a:avLst/>
            </a:prstGeom>
            <a:noFill/>
            <a:ln w="9525">
              <a:noFill/>
              <a:miter lim="800000"/>
              <a:headEnd/>
              <a:tailEnd/>
            </a:ln>
          </p:spPr>
        </p:pic>
        <p:sp>
          <p:nvSpPr>
            <p:cNvPr id="7" name="TextBox 9"/>
            <p:cNvSpPr txBox="1">
              <a:spLocks noChangeArrowheads="1"/>
            </p:cNvSpPr>
            <p:nvPr/>
          </p:nvSpPr>
          <p:spPr bwMode="auto">
            <a:xfrm>
              <a:off x="6692900" y="1826826"/>
              <a:ext cx="1130300" cy="244475"/>
            </a:xfrm>
            <a:prstGeom prst="rect">
              <a:avLst/>
            </a:prstGeom>
            <a:noFill/>
            <a:ln w="9525">
              <a:noFill/>
              <a:miter lim="800000"/>
              <a:headEnd/>
              <a:tailEnd/>
            </a:ln>
          </p:spPr>
          <p:txBody>
            <a:bodyPr wrap="none">
              <a:prstTxWarp prst="textNoShape">
                <a:avLst/>
              </a:prstTxWarp>
              <a:spAutoFit/>
            </a:bodyPr>
            <a:lstStyle/>
            <a:p>
              <a:r>
                <a:rPr lang="en-US" sz="1000" dirty="0">
                  <a:latin typeface="Calibri" charset="0"/>
                </a:rPr>
                <a:t>Sack </a:t>
              </a:r>
              <a:r>
                <a:rPr lang="en-US" sz="1000" i="1" dirty="0">
                  <a:latin typeface="Calibri" charset="0"/>
                </a:rPr>
                <a:t>et al</a:t>
              </a:r>
              <a:r>
                <a:rPr lang="en-US" sz="1000" dirty="0">
                  <a:latin typeface="Calibri" charset="0"/>
                </a:rPr>
                <a:t>., 2004</a:t>
              </a:r>
              <a:endParaRPr lang="en-US" sz="1600" dirty="0">
                <a:latin typeface="Calibri" charset="0"/>
              </a:endParaRPr>
            </a:p>
          </p:txBody>
        </p:sp>
      </p:grpSp>
      <p:sp>
        <p:nvSpPr>
          <p:cNvPr id="8" name="Line 10"/>
          <p:cNvSpPr>
            <a:spLocks noChangeShapeType="1"/>
          </p:cNvSpPr>
          <p:nvPr/>
        </p:nvSpPr>
        <p:spPr bwMode="auto">
          <a:xfrm flipV="1">
            <a:off x="3673475" y="5305291"/>
            <a:ext cx="2649538" cy="0"/>
          </a:xfrm>
          <a:prstGeom prst="line">
            <a:avLst/>
          </a:prstGeom>
          <a:noFill/>
          <a:ln w="76200" cap="flat" cmpd="sng" algn="ctr">
            <a:solidFill>
              <a:schemeClr val="tx1"/>
            </a:solidFill>
            <a:prstDash val="solid"/>
            <a:round/>
            <a:headEnd type="none" w="med" len="med"/>
            <a:tailEnd type="triangle" w="med" len="me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5" name="Title 4"/>
          <p:cNvSpPr>
            <a:spLocks noGrp="1"/>
          </p:cNvSpPr>
          <p:nvPr>
            <p:ph type="title"/>
          </p:nvPr>
        </p:nvSpPr>
        <p:spPr/>
        <p:txBody>
          <a:bodyPr/>
          <a:lstStyle/>
          <a:p>
            <a:r>
              <a:rPr lang="en-US" dirty="0"/>
              <a:t>Applying Koch’s postulates to cholera in people: Step 1</a:t>
            </a:r>
          </a:p>
        </p:txBody>
      </p:sp>
      <p:sp>
        <p:nvSpPr>
          <p:cNvPr id="2" name="TextBox 1">
            <a:extLst>
              <a:ext uri="{FF2B5EF4-FFF2-40B4-BE49-F238E27FC236}">
                <a16:creationId xmlns:a16="http://schemas.microsoft.com/office/drawing/2014/main" id="{4B79D4FE-15C7-49FF-9656-1D504AA5FDFE}"/>
              </a:ext>
            </a:extLst>
          </p:cNvPr>
          <p:cNvSpPr txBox="1"/>
          <p:nvPr/>
        </p:nvSpPr>
        <p:spPr>
          <a:xfrm>
            <a:off x="3609181" y="3848419"/>
            <a:ext cx="2649538" cy="1200329"/>
          </a:xfrm>
          <a:prstGeom prst="rect">
            <a:avLst/>
          </a:prstGeom>
          <a:noFill/>
        </p:spPr>
        <p:txBody>
          <a:bodyPr wrap="square" rtlCol="0">
            <a:spAutoFit/>
          </a:bodyPr>
          <a:lstStyle/>
          <a:p>
            <a:r>
              <a:rPr lang="en-US" dirty="0">
                <a:solidFill>
                  <a:srgbClr val="00B050"/>
                </a:solidFill>
              </a:rPr>
              <a:t>All people with cholera have diarrhea (rice water stool) that contains high concentrations of bacteria</a:t>
            </a:r>
          </a:p>
        </p:txBody>
      </p:sp>
    </p:spTree>
    <p:extLst>
      <p:ext uri="{BB962C8B-B14F-4D97-AF65-F5344CB8AC3E}">
        <p14:creationId xmlns:p14="http://schemas.microsoft.com/office/powerpoint/2010/main" val="16816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bwMode="auto">
          <a:xfrm>
            <a:off x="432399" y="1011238"/>
            <a:ext cx="8410150" cy="237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endPar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endParaRP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Association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It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always</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be present in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every</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case – but not in healthy animals. </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Isolation</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 It must be isolated from the sick animal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into pure culture.</a:t>
            </a:r>
            <a:r>
              <a:rPr kumimoji="0" lang="en-US" sz="1800" b="0" i="0" u="sng" strike="noStrike" kern="1200" cap="none" spc="0" normalizeH="0" baseline="0" noProof="0" dirty="0">
                <a:ln>
                  <a:noFill/>
                </a:ln>
                <a:solidFill>
                  <a:srgbClr val="0000FF"/>
                </a:solidFill>
                <a:effectLst/>
                <a:uLnTx/>
                <a:uFillTx/>
                <a:latin typeface="+mn-lt"/>
                <a:ea typeface="ＭＳ Ｐゴシック" charset="-128"/>
                <a:cs typeface="+mn-cs"/>
              </a:rPr>
              <a:t>*</a:t>
            </a:r>
            <a:endParaRPr kumimoji="0" lang="en-US" sz="1800" b="0" i="0" u="none" strike="noStrike" kern="1200" cap="none" spc="0" normalizeH="0" baseline="0" noProof="0" dirty="0">
              <a:ln>
                <a:noFill/>
              </a:ln>
              <a:solidFill>
                <a:srgbClr val="0000FF"/>
              </a:solidFill>
              <a:effectLst/>
              <a:uLnTx/>
              <a:uFillTx/>
              <a:latin typeface="+mn-lt"/>
              <a:ea typeface="ＭＳ Ｐゴシック" charset="-128"/>
              <a:cs typeface="+mn-cs"/>
            </a:endParaRP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Causation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The pure microbe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cause the disease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in a healthy animal. </a:t>
            </a:r>
          </a:p>
          <a:p>
            <a:pPr marL="454025" lvl="1" indent="-344488" fontAlgn="base">
              <a:lnSpc>
                <a:spcPct val="170000"/>
              </a:lnSpc>
              <a:spcBef>
                <a:spcPct val="20000"/>
              </a:spcBef>
              <a:spcAft>
                <a:spcPct val="0"/>
              </a:spcAft>
              <a:buFont typeface="Calibri" charset="0"/>
              <a:buAutoNum type="arabicPeriod"/>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Re-isolation </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a:t>
            </a:r>
            <a:r>
              <a:rPr lang="en-US" sz="1200" dirty="0">
                <a:solidFill>
                  <a:srgbClr val="7F7F7F"/>
                </a:solidFill>
                <a:ea typeface="ＭＳ Ｐゴシック" charset="-128"/>
              </a:rPr>
              <a:t>– </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When the microbe is re-isolated from the sick animal it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be the same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as the original.</a:t>
            </a:r>
          </a:p>
          <a:p>
            <a:pPr marL="109537" marR="0" lvl="1" algn="l" defTabSz="457200" rtl="0" eaLnBrk="1" fontAlgn="base" latinLnBrk="0" hangingPunct="1">
              <a:lnSpc>
                <a:spcPct val="170000"/>
              </a:lnSpc>
              <a:spcBef>
                <a:spcPct val="20000"/>
              </a:spcBef>
              <a:spcAft>
                <a:spcPct val="0"/>
              </a:spcAft>
              <a:buClrTx/>
              <a:buSzTx/>
              <a:tabLst/>
              <a:defRPr/>
            </a:pPr>
            <a:r>
              <a:rPr lang="en-US" sz="2000" b="1" dirty="0">
                <a:solidFill>
                  <a:srgbClr val="0000FF"/>
                </a:solidFill>
                <a:ea typeface="ＭＳ Ｐゴシック" charset="-128"/>
              </a:rPr>
              <a:t>*What if that is not possible?</a:t>
            </a:r>
          </a:p>
          <a:p>
            <a:pPr marL="109537" marR="0" lvl="1" algn="l" defTabSz="457200" rtl="0" eaLnBrk="1" fontAlgn="base" latinLnBrk="0" hangingPunct="1">
              <a:spcBef>
                <a:spcPct val="20000"/>
              </a:spcBef>
              <a:spcAft>
                <a:spcPct val="0"/>
              </a:spcAft>
              <a:buClrTx/>
              <a:buSzTx/>
              <a:tabLst/>
              <a:defRPr/>
            </a:pPr>
            <a:r>
              <a:rPr lang="en-US" sz="1600" b="1" dirty="0">
                <a:solidFill>
                  <a:srgbClr val="0000FF"/>
                </a:solidFill>
                <a:ea typeface="ＭＳ Ｐゴシック" charset="-128"/>
              </a:rPr>
              <a:t>Some diseases are caused by a small amount of microbes like meningitis (hard to find), some bacteria reside is hard to access areas of the body (</a:t>
            </a:r>
            <a:r>
              <a:rPr lang="en-US" sz="1600" b="1" dirty="0" err="1">
                <a:solidFill>
                  <a:srgbClr val="0000FF"/>
                </a:solidFill>
                <a:ea typeface="ＭＳ Ｐゴシック" charset="-128"/>
              </a:rPr>
              <a:t>lyme</a:t>
            </a:r>
            <a:r>
              <a:rPr lang="en-US" sz="1600" b="1" dirty="0">
                <a:solidFill>
                  <a:srgbClr val="0000FF"/>
                </a:solidFill>
                <a:ea typeface="ＭＳ Ｐゴシック" charset="-128"/>
              </a:rPr>
              <a:t> disease).  Most bacteria (99.9%) will not grow in cultures.  Most bacterial pathogens will but some still do not (</a:t>
            </a:r>
            <a:r>
              <a:rPr lang="en-US" sz="1600" b="1" dirty="0" err="1">
                <a:solidFill>
                  <a:srgbClr val="0000FF"/>
                </a:solidFill>
                <a:ea typeface="ＭＳ Ｐゴシック" charset="-128"/>
              </a:rPr>
              <a:t>syphyllis</a:t>
            </a:r>
            <a:r>
              <a:rPr lang="en-US" sz="1600" b="1" dirty="0">
                <a:solidFill>
                  <a:srgbClr val="0000FF"/>
                </a:solidFill>
                <a:ea typeface="ＭＳ Ｐゴシック" charset="-128"/>
              </a:rPr>
              <a:t>, leprosy).</a:t>
            </a:r>
          </a:p>
          <a:p>
            <a:pPr marL="109537" marR="0" lvl="1" algn="l" defTabSz="457200" rtl="0" eaLnBrk="1" fontAlgn="base" latinLnBrk="0" hangingPunct="1">
              <a:lnSpc>
                <a:spcPct val="170000"/>
              </a:lnSpc>
              <a:spcBef>
                <a:spcPct val="20000"/>
              </a:spcBef>
              <a:spcAft>
                <a:spcPct val="0"/>
              </a:spcAft>
              <a:buClrTx/>
              <a:buSzTx/>
              <a:tabLst/>
              <a:defRPr/>
            </a:pPr>
            <a:r>
              <a:rPr lang="en-US" sz="2000" b="1" dirty="0">
                <a:solidFill>
                  <a:srgbClr val="0000FF"/>
                </a:solidFill>
                <a:ea typeface="ＭＳ Ｐゴシック" charset="-128"/>
              </a:rPr>
              <a:t>				</a:t>
            </a:r>
            <a:r>
              <a:rPr lang="en-US" sz="1600" b="1" dirty="0">
                <a:solidFill>
                  <a:srgbClr val="00B050"/>
                </a:solidFill>
                <a:ea typeface="ＭＳ Ｐゴシック" charset="-128"/>
              </a:rPr>
              <a:t>Isolation is easy in the diarrhea, </a:t>
            </a:r>
          </a:p>
          <a:p>
            <a:pPr marL="109537" marR="0" lvl="1" algn="l" defTabSz="457200" rtl="0" eaLnBrk="1" fontAlgn="base" latinLnBrk="0" hangingPunct="1">
              <a:lnSpc>
                <a:spcPct val="170000"/>
              </a:lnSpc>
              <a:spcBef>
                <a:spcPct val="20000"/>
              </a:spcBef>
              <a:spcAft>
                <a:spcPct val="0"/>
              </a:spcAft>
              <a:buClrTx/>
              <a:buSzTx/>
              <a:tabLst/>
              <a:defRPr/>
            </a:pPr>
            <a:r>
              <a:rPr kumimoji="0" lang="en-US" sz="1600" b="1" i="0" u="none" strike="noStrike" kern="1200" cap="none" spc="0" normalizeH="0" baseline="0" noProof="0" dirty="0">
                <a:ln>
                  <a:noFill/>
                </a:ln>
                <a:solidFill>
                  <a:srgbClr val="00B050"/>
                </a:solidFill>
                <a:effectLst/>
                <a:uLnTx/>
                <a:uFillTx/>
                <a:ea typeface="ＭＳ Ｐゴシック" charset="-128"/>
              </a:rPr>
              <a:t>				100</a:t>
            </a:r>
            <a:r>
              <a:rPr lang="en-US" sz="1600" b="1" dirty="0">
                <a:solidFill>
                  <a:srgbClr val="00B050"/>
                </a:solidFill>
                <a:ea typeface="ＭＳ Ｐゴシック" charset="-128"/>
              </a:rPr>
              <a:t>,000,000 bacteria/mL</a:t>
            </a:r>
            <a:endParaRPr kumimoji="0" lang="en-US" sz="1600" b="1" i="0" u="none" strike="noStrike" kern="1200" cap="none" spc="0" normalizeH="0" baseline="0" noProof="0" dirty="0">
              <a:ln>
                <a:noFill/>
              </a:ln>
              <a:solidFill>
                <a:srgbClr val="00B050"/>
              </a:solidFill>
              <a:effectLst/>
              <a:uLnTx/>
              <a:uFillTx/>
              <a:ea typeface="ＭＳ Ｐゴシック" charset="-128"/>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AutoNum type="arabicPeriod"/>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AutoNum type="arabicPeriod"/>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5" name="Picture 8"/>
          <p:cNvPicPr>
            <a:picLocks noChangeAspect="1"/>
          </p:cNvPicPr>
          <p:nvPr/>
        </p:nvPicPr>
        <p:blipFill>
          <a:blip r:embed="rId2"/>
          <a:srcRect/>
          <a:stretch>
            <a:fillRect/>
          </a:stretch>
        </p:blipFill>
        <p:spPr bwMode="auto">
          <a:xfrm>
            <a:off x="725615" y="4735368"/>
            <a:ext cx="1507171" cy="1531297"/>
          </a:xfrm>
          <a:prstGeom prst="rect">
            <a:avLst/>
          </a:prstGeom>
          <a:noFill/>
          <a:ln w="9525">
            <a:noFill/>
            <a:miter lim="800000"/>
            <a:headEnd/>
            <a:tailEnd/>
          </a:ln>
        </p:spPr>
      </p:pic>
      <p:sp>
        <p:nvSpPr>
          <p:cNvPr id="7" name="Line 10"/>
          <p:cNvSpPr>
            <a:spLocks noChangeShapeType="1"/>
          </p:cNvSpPr>
          <p:nvPr/>
        </p:nvSpPr>
        <p:spPr bwMode="auto">
          <a:xfrm flipV="1">
            <a:off x="2923582" y="5712921"/>
            <a:ext cx="1256055" cy="0"/>
          </a:xfrm>
          <a:prstGeom prst="line">
            <a:avLst/>
          </a:prstGeom>
          <a:noFill/>
          <a:ln w="76200" cap="flat" cmpd="sng" algn="ctr">
            <a:solidFill>
              <a:schemeClr val="tx1"/>
            </a:solidFill>
            <a:prstDash val="solid"/>
            <a:round/>
            <a:headEnd type="none" w="med" len="med"/>
            <a:tailEnd type="triangle" w="med" len="me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a:latin typeface="+mn-lt"/>
              <a:ea typeface="+mn-ea"/>
              <a:cs typeface="+mn-cs"/>
            </a:endParaRPr>
          </a:p>
        </p:txBody>
      </p:sp>
      <p:grpSp>
        <p:nvGrpSpPr>
          <p:cNvPr id="14" name="Group 13"/>
          <p:cNvGrpSpPr/>
          <p:nvPr/>
        </p:nvGrpSpPr>
        <p:grpSpPr>
          <a:xfrm>
            <a:off x="6390969" y="4640826"/>
            <a:ext cx="1794476" cy="1792333"/>
            <a:chOff x="6112610" y="3733863"/>
            <a:chExt cx="2352679" cy="2057514"/>
          </a:xfrm>
        </p:grpSpPr>
        <p:pic>
          <p:nvPicPr>
            <p:cNvPr id="9" name="Picture 11" descr="Vibrio cholera.jpg"/>
            <p:cNvPicPr>
              <a:picLocks noChangeAspect="1"/>
            </p:cNvPicPr>
            <p:nvPr/>
          </p:nvPicPr>
          <p:blipFill>
            <a:blip r:embed="rId3"/>
            <a:srcRect/>
            <a:stretch>
              <a:fillRect/>
            </a:stretch>
          </p:blipFill>
          <p:spPr bwMode="auto">
            <a:xfrm>
              <a:off x="6903452" y="3733863"/>
              <a:ext cx="1528581" cy="1633538"/>
            </a:xfrm>
            <a:prstGeom prst="rect">
              <a:avLst/>
            </a:prstGeom>
            <a:noFill/>
            <a:ln w="9525">
              <a:noFill/>
              <a:miter lim="800000"/>
              <a:headEnd/>
              <a:tailEnd/>
            </a:ln>
          </p:spPr>
        </p:pic>
        <p:sp>
          <p:nvSpPr>
            <p:cNvPr id="10" name="Rectangle 12"/>
            <p:cNvSpPr>
              <a:spLocks noChangeArrowheads="1"/>
            </p:cNvSpPr>
            <p:nvPr/>
          </p:nvSpPr>
          <p:spPr bwMode="auto">
            <a:xfrm>
              <a:off x="6112610" y="5367401"/>
              <a:ext cx="2352679" cy="423976"/>
            </a:xfrm>
            <a:prstGeom prst="rect">
              <a:avLst/>
            </a:prstGeom>
            <a:noFill/>
            <a:ln w="9525">
              <a:noFill/>
              <a:miter lim="800000"/>
              <a:headEnd/>
              <a:tailEnd/>
            </a:ln>
          </p:spPr>
          <p:txBody>
            <a:bodyPr wrap="square">
              <a:prstTxWarp prst="textNoShape">
                <a:avLst/>
              </a:prstTxWarp>
              <a:spAutoFit/>
            </a:bodyPr>
            <a:lstStyle/>
            <a:p>
              <a:pPr algn="r"/>
              <a:r>
                <a:rPr lang="en-US" b="1" i="1" dirty="0">
                  <a:latin typeface="Calibri" charset="0"/>
                </a:rPr>
                <a:t>Vibrio </a:t>
              </a:r>
              <a:r>
                <a:rPr lang="en-US" b="1" i="1" dirty="0" err="1">
                  <a:latin typeface="Calibri" charset="0"/>
                </a:rPr>
                <a:t>cholerae</a:t>
              </a:r>
              <a:endParaRPr lang="en-US" b="1" i="1" dirty="0">
                <a:latin typeface="Calibri" charset="0"/>
              </a:endParaRPr>
            </a:p>
          </p:txBody>
        </p:sp>
      </p:grpSp>
      <p:pic>
        <p:nvPicPr>
          <p:cNvPr id="11" name="Picture 11" descr="cholera naked eye.jpg"/>
          <p:cNvPicPr>
            <a:picLocks noChangeAspect="1"/>
          </p:cNvPicPr>
          <p:nvPr/>
        </p:nvPicPr>
        <p:blipFill>
          <a:blip r:embed="rId4"/>
          <a:srcRect/>
          <a:stretch>
            <a:fillRect/>
          </a:stretch>
        </p:blipFill>
        <p:spPr bwMode="auto">
          <a:xfrm>
            <a:off x="4890098" y="5384123"/>
            <a:ext cx="1348495" cy="882542"/>
          </a:xfrm>
          <a:prstGeom prst="rect">
            <a:avLst/>
          </a:prstGeom>
          <a:noFill/>
          <a:ln w="9525">
            <a:noFill/>
            <a:miter lim="800000"/>
            <a:headEnd/>
            <a:tailEnd/>
          </a:ln>
        </p:spPr>
      </p:pic>
      <p:sp>
        <p:nvSpPr>
          <p:cNvPr id="12" name="Donut 11"/>
          <p:cNvSpPr/>
          <p:nvPr/>
        </p:nvSpPr>
        <p:spPr>
          <a:xfrm>
            <a:off x="4890098" y="5620349"/>
            <a:ext cx="657699" cy="646316"/>
          </a:xfrm>
          <a:prstGeom prst="donut">
            <a:avLst>
              <a:gd name="adj" fmla="val 714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ine 10"/>
          <p:cNvSpPr>
            <a:spLocks noChangeShapeType="1"/>
          </p:cNvSpPr>
          <p:nvPr/>
        </p:nvSpPr>
        <p:spPr bwMode="auto">
          <a:xfrm flipV="1">
            <a:off x="5670515" y="4760146"/>
            <a:ext cx="882108" cy="456444"/>
          </a:xfrm>
          <a:prstGeom prst="line">
            <a:avLst/>
          </a:prstGeom>
          <a:noFill/>
          <a:ln w="76200" cap="flat" cmpd="sng" algn="ctr">
            <a:solidFill>
              <a:schemeClr val="tx1"/>
            </a:solidFill>
            <a:prstDash val="solid"/>
            <a:round/>
            <a:headEnd type="none" w="med" len="med"/>
            <a:tailEnd type="triangle" w="med" len="me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4" name="Title 3"/>
          <p:cNvSpPr>
            <a:spLocks noGrp="1"/>
          </p:cNvSpPr>
          <p:nvPr>
            <p:ph type="title"/>
          </p:nvPr>
        </p:nvSpPr>
        <p:spPr/>
        <p:txBody>
          <a:bodyPr/>
          <a:lstStyle/>
          <a:p>
            <a:r>
              <a:rPr lang="en-US" dirty="0"/>
              <a:t>Applying Koch’s postulates to cholera in people: Step 2</a:t>
            </a:r>
          </a:p>
        </p:txBody>
      </p:sp>
    </p:spTree>
    <p:extLst>
      <p:ext uri="{BB962C8B-B14F-4D97-AF65-F5344CB8AC3E}">
        <p14:creationId xmlns:p14="http://schemas.microsoft.com/office/powerpoint/2010/main" val="41422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bwMode="auto">
          <a:xfrm>
            <a:off x="337122" y="1057374"/>
            <a:ext cx="8694336" cy="269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Association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It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always</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be present in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every</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case – but not in healthy animals. </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Isolation</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 It must be isolated from the sick animal into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into pure culture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a:t>
            </a:r>
          </a:p>
          <a:p>
            <a:pPr marL="454025" marR="0" lvl="1" indent="-344488" algn="l" defTabSz="457200" rtl="0" eaLnBrk="1" fontAlgn="base" latinLnBrk="0" hangingPunct="1">
              <a:lnSpc>
                <a:spcPct val="170000"/>
              </a:lnSpc>
              <a:spcBef>
                <a:spcPct val="20000"/>
              </a:spcBef>
              <a:spcAft>
                <a:spcPct val="0"/>
              </a:spcAft>
              <a:buClrTx/>
              <a:buSzTx/>
              <a:buFont typeface="Calibri" charset="0"/>
              <a:buAutoNum type="arabicPeriod"/>
              <a:tabLst/>
              <a:defRPr/>
            </a:pPr>
            <a:r>
              <a:rPr kumimoji="0" lang="en-US" sz="1800" b="1" i="0" u="none" strike="noStrike" kern="1200" cap="none" spc="0" normalizeH="0" baseline="0" noProof="0" dirty="0">
                <a:ln>
                  <a:noFill/>
                </a:ln>
                <a:solidFill>
                  <a:schemeClr val="tx1"/>
                </a:solidFill>
                <a:effectLst/>
                <a:uLnTx/>
                <a:uFillTx/>
                <a:latin typeface="+mn-lt"/>
                <a:ea typeface="ＭＳ Ｐゴシック" charset="-128"/>
                <a:cs typeface="+mn-cs"/>
              </a:rPr>
              <a:t>Causation</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  The pure microbe must </a:t>
            </a:r>
            <a:r>
              <a:rPr kumimoji="0" lang="en-US" sz="1800" b="0" i="0" u="sng" strike="noStrike" kern="1200" cap="none" spc="0" normalizeH="0" baseline="0" noProof="0" dirty="0">
                <a:ln>
                  <a:noFill/>
                </a:ln>
                <a:solidFill>
                  <a:schemeClr val="tx1"/>
                </a:solidFill>
                <a:effectLst/>
                <a:uLnTx/>
                <a:uFillTx/>
                <a:latin typeface="+mn-lt"/>
                <a:ea typeface="ＭＳ Ｐゴシック" charset="-128"/>
                <a:cs typeface="+mn-cs"/>
              </a:rPr>
              <a:t>cause the disease</a:t>
            </a:r>
            <a:r>
              <a:rPr kumimoji="0" lang="en-US" sz="1800" b="0" i="0" strike="noStrike" kern="1200" cap="none" spc="0" normalizeH="0" baseline="0" noProof="0" dirty="0">
                <a:ln>
                  <a:noFill/>
                </a:ln>
                <a:solidFill>
                  <a:srgbClr val="0000FF"/>
                </a:solidFill>
                <a:effectLst/>
                <a:uLnTx/>
                <a:uFillTx/>
                <a:latin typeface="+mn-lt"/>
                <a:ea typeface="ＭＳ Ｐゴシック" charset="-128"/>
                <a:cs typeface="+mn-cs"/>
              </a:rPr>
              <a:t>*</a:t>
            </a:r>
            <a:r>
              <a:rPr kumimoji="0" lang="en-US" sz="1800" b="0" i="0" u="none" strike="noStrike" kern="1200" cap="none" spc="0" normalizeH="0" baseline="0" noProof="0" dirty="0">
                <a:ln>
                  <a:noFill/>
                </a:ln>
                <a:solidFill>
                  <a:schemeClr val="tx1"/>
                </a:solidFill>
                <a:effectLst/>
                <a:uLnTx/>
                <a:uFillTx/>
                <a:latin typeface="+mn-lt"/>
                <a:ea typeface="ＭＳ Ｐゴシック" charset="-128"/>
                <a:cs typeface="+mn-cs"/>
              </a:rPr>
              <a:t> in a healthy animal. </a:t>
            </a:r>
          </a:p>
          <a:p>
            <a:pPr marL="454025" lvl="1" indent="-344488" fontAlgn="base">
              <a:lnSpc>
                <a:spcPct val="170000"/>
              </a:lnSpc>
              <a:spcBef>
                <a:spcPct val="20000"/>
              </a:spcBef>
              <a:spcAft>
                <a:spcPct val="0"/>
              </a:spcAft>
              <a:buFont typeface="Calibri" charset="0"/>
              <a:buAutoNum type="arabicPeriod"/>
              <a:defRPr/>
            </a:pPr>
            <a:r>
              <a:rPr kumimoji="0" lang="en-US" sz="1200" b="1" i="0" u="none" strike="noStrike" kern="1200" cap="none" spc="0" normalizeH="0" baseline="0" noProof="0" dirty="0">
                <a:ln>
                  <a:noFill/>
                </a:ln>
                <a:solidFill>
                  <a:srgbClr val="7F7F7F"/>
                </a:solidFill>
                <a:effectLst/>
                <a:uLnTx/>
                <a:uFillTx/>
                <a:latin typeface="+mn-lt"/>
                <a:ea typeface="ＭＳ Ｐゴシック" charset="-128"/>
                <a:cs typeface="+mn-cs"/>
              </a:rPr>
              <a:t>Re-isolation </a:t>
            </a:r>
            <a:r>
              <a:rPr lang="en-US" sz="1200" dirty="0">
                <a:solidFill>
                  <a:srgbClr val="7F7F7F"/>
                </a:solidFill>
                <a:ea typeface="ＭＳ Ｐゴシック" charset="-128"/>
              </a:rPr>
              <a:t> –  </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When the microbe is re-isolated from the sick animal it must </a:t>
            </a:r>
            <a:r>
              <a:rPr kumimoji="0" lang="en-US" sz="1200" b="0" i="0" u="sng" strike="noStrike" kern="1200" cap="none" spc="0" normalizeH="0" baseline="0" noProof="0" dirty="0">
                <a:ln>
                  <a:noFill/>
                </a:ln>
                <a:solidFill>
                  <a:srgbClr val="7F7F7F"/>
                </a:solidFill>
                <a:effectLst/>
                <a:uLnTx/>
                <a:uFillTx/>
                <a:latin typeface="+mn-lt"/>
                <a:ea typeface="ＭＳ Ｐゴシック" charset="-128"/>
                <a:cs typeface="+mn-cs"/>
              </a:rPr>
              <a:t>be the same</a:t>
            </a:r>
            <a:r>
              <a:rPr kumimoji="0" lang="en-US" sz="1200" b="0" i="0" u="none" strike="noStrike" kern="1200" cap="none" spc="0" normalizeH="0" baseline="0" noProof="0" dirty="0">
                <a:ln>
                  <a:noFill/>
                </a:ln>
                <a:solidFill>
                  <a:srgbClr val="7F7F7F"/>
                </a:solidFill>
                <a:effectLst/>
                <a:uLnTx/>
                <a:uFillTx/>
                <a:latin typeface="+mn-lt"/>
                <a:ea typeface="ＭＳ Ｐゴシック" charset="-128"/>
                <a:cs typeface="+mn-cs"/>
              </a:rPr>
              <a:t> as the original.</a:t>
            </a:r>
          </a:p>
          <a:p>
            <a:pPr marL="109537" marR="0" lvl="1" algn="l" defTabSz="457200" rtl="0" eaLnBrk="1" fontAlgn="base" latinLnBrk="0" hangingPunct="1">
              <a:lnSpc>
                <a:spcPct val="170000"/>
              </a:lnSpc>
              <a:spcBef>
                <a:spcPct val="20000"/>
              </a:spcBef>
              <a:spcAft>
                <a:spcPct val="0"/>
              </a:spcAft>
              <a:buClrTx/>
              <a:buSzTx/>
              <a:tabLst/>
              <a:defRPr/>
            </a:pPr>
            <a:r>
              <a:rPr lang="en-US" b="1" noProof="0" dirty="0">
                <a:solidFill>
                  <a:srgbClr val="0000FF"/>
                </a:solidFill>
                <a:ea typeface="ＭＳ Ｐゴシック" charset="-128"/>
              </a:rPr>
              <a:t>*Will that always be the case? What if a disease develops over many years?</a:t>
            </a:r>
            <a:endParaRPr kumimoji="0" lang="en-US" b="1" i="0" u="none" strike="noStrike" kern="1200" cap="none" spc="0" normalizeH="0" baseline="0" noProof="0" dirty="0">
              <a:ln>
                <a:noFill/>
              </a:ln>
              <a:solidFill>
                <a:srgbClr val="0000FF"/>
              </a:solidFill>
              <a:effectLst/>
              <a:uLnTx/>
              <a:uFillTx/>
              <a:ea typeface="ＭＳ Ｐゴシック" charset="-128"/>
            </a:endParaRPr>
          </a:p>
          <a:p>
            <a:pPr marL="109537" marR="0" lvl="1" algn="l" defTabSz="457200" rtl="0" eaLnBrk="1" fontAlgn="base" latinLnBrk="0" hangingPunct="1">
              <a:lnSpc>
                <a:spcPct val="100000"/>
              </a:lnSpc>
              <a:spcBef>
                <a:spcPct val="20000"/>
              </a:spcBef>
              <a:spcAft>
                <a:spcPct val="0"/>
              </a:spcAft>
              <a:buClrTx/>
              <a:buSzTx/>
              <a:tabLst/>
              <a:defRPr/>
            </a:pPr>
            <a:r>
              <a:rPr lang="en-US" sz="1400" dirty="0">
                <a:solidFill>
                  <a:srgbClr val="0000FF"/>
                </a:solidFill>
                <a:ea typeface="ＭＳ Ｐゴシック" charset="-128"/>
              </a:rPr>
              <a:t>The microbe may not cause disease in the animal (HIV, cold virus).  Some people are in good health to fight the disease, or have had immunizations or previous exposure against the disease, or genetic immunity.  Some disease lie dormant for years or the person can be a healthy carrier.</a:t>
            </a:r>
            <a:endParaRPr kumimoji="0" lang="en-US" sz="1400" b="0" i="0" u="none" strike="noStrike" kern="1200" cap="none" spc="0" normalizeH="0" baseline="0" noProof="0" dirty="0">
              <a:ln>
                <a:noFill/>
              </a:ln>
              <a:solidFill>
                <a:srgbClr val="0000FF"/>
              </a:solidFill>
              <a:effectLst/>
              <a:uLnTx/>
              <a:uFillTx/>
              <a:ea typeface="ＭＳ Ｐゴシック" charset="-128"/>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AutoNum type="arabicPeriod"/>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454025" marR="0" lvl="1" indent="-344488" algn="l" defTabSz="457200" rtl="0" eaLnBrk="1" fontAlgn="base" latinLnBrk="0" hangingPunct="1">
              <a:lnSpc>
                <a:spcPct val="100000"/>
              </a:lnSpc>
              <a:spcBef>
                <a:spcPct val="20000"/>
              </a:spcBef>
              <a:spcAft>
                <a:spcPct val="0"/>
              </a:spcAft>
              <a:buClrTx/>
              <a:buSzTx/>
              <a:buFont typeface="Calibri"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4" name="Line 10"/>
          <p:cNvSpPr>
            <a:spLocks noChangeShapeType="1"/>
          </p:cNvSpPr>
          <p:nvPr/>
        </p:nvSpPr>
        <p:spPr bwMode="auto">
          <a:xfrm flipV="1">
            <a:off x="2301627" y="5313930"/>
            <a:ext cx="1614488" cy="0"/>
          </a:xfrm>
          <a:prstGeom prst="line">
            <a:avLst/>
          </a:prstGeom>
          <a:noFill/>
          <a:ln w="76200" cap="flat" cmpd="sng" algn="ctr">
            <a:solidFill>
              <a:schemeClr val="tx1"/>
            </a:solidFill>
            <a:prstDash val="solid"/>
            <a:round/>
            <a:headEnd type="none" w="med" len="med"/>
            <a:tailEnd type="triangle" w="med" len="med"/>
          </a:ln>
          <a:effectLst>
            <a:outerShdw blurRad="50800" dist="38100" dir="2700000">
              <a:srgbClr val="000000">
                <a:alpha val="43000"/>
              </a:srgbClr>
            </a:outerShdw>
          </a:effectLst>
        </p:spPr>
        <p:txBody>
          <a:bodyPr wrap="none" anchor="ctr">
            <a:prstTxWarp prst="textNoShape">
              <a:avLst/>
            </a:prstTxWarp>
          </a:bodyPr>
          <a:lstStyle/>
          <a:p>
            <a:pPr fontAlgn="auto">
              <a:spcBef>
                <a:spcPts val="0"/>
              </a:spcBef>
              <a:spcAft>
                <a:spcPts val="0"/>
              </a:spcAft>
              <a:defRPr/>
            </a:pPr>
            <a:endParaRPr lang="en-US" dirty="0">
              <a:latin typeface="+mn-lt"/>
              <a:ea typeface="+mn-ea"/>
              <a:cs typeface="+mn-cs"/>
            </a:endParaRPr>
          </a:p>
        </p:txBody>
      </p:sp>
      <p:grpSp>
        <p:nvGrpSpPr>
          <p:cNvPr id="10" name="Group 12"/>
          <p:cNvGrpSpPr>
            <a:grpSpLocks/>
          </p:cNvGrpSpPr>
          <p:nvPr/>
        </p:nvGrpSpPr>
        <p:grpSpPr bwMode="auto">
          <a:xfrm>
            <a:off x="457200" y="4189892"/>
            <a:ext cx="2000865" cy="2046741"/>
            <a:chOff x="5945188" y="5327650"/>
            <a:chExt cx="2144486" cy="1699258"/>
          </a:xfrm>
        </p:grpSpPr>
        <p:pic>
          <p:nvPicPr>
            <p:cNvPr id="6" name="Picture 11" descr="Vibrio cholera.jpg"/>
            <p:cNvPicPr>
              <a:picLocks noChangeAspect="1"/>
            </p:cNvPicPr>
            <p:nvPr/>
          </p:nvPicPr>
          <p:blipFill>
            <a:blip r:embed="rId2"/>
            <a:srcRect/>
            <a:stretch>
              <a:fillRect/>
            </a:stretch>
          </p:blipFill>
          <p:spPr bwMode="auto">
            <a:xfrm>
              <a:off x="5945188" y="5327650"/>
              <a:ext cx="1730375" cy="1320800"/>
            </a:xfrm>
            <a:prstGeom prst="rect">
              <a:avLst/>
            </a:prstGeom>
            <a:noFill/>
            <a:ln w="9525">
              <a:noFill/>
              <a:miter lim="800000"/>
              <a:headEnd/>
              <a:tailEnd/>
            </a:ln>
          </p:spPr>
        </p:pic>
        <p:sp>
          <p:nvSpPr>
            <p:cNvPr id="7" name="Rectangle 12"/>
            <p:cNvSpPr>
              <a:spLocks noChangeArrowheads="1"/>
            </p:cNvSpPr>
            <p:nvPr/>
          </p:nvSpPr>
          <p:spPr bwMode="auto">
            <a:xfrm>
              <a:off x="5945188" y="6720279"/>
              <a:ext cx="2144486" cy="306629"/>
            </a:xfrm>
            <a:prstGeom prst="rect">
              <a:avLst/>
            </a:prstGeom>
            <a:noFill/>
            <a:ln w="9525">
              <a:noFill/>
              <a:miter lim="800000"/>
              <a:headEnd/>
              <a:tailEnd/>
            </a:ln>
          </p:spPr>
          <p:txBody>
            <a:bodyPr wrap="square">
              <a:prstTxWarp prst="textNoShape">
                <a:avLst/>
              </a:prstTxWarp>
              <a:spAutoFit/>
            </a:bodyPr>
            <a:lstStyle/>
            <a:p>
              <a:r>
                <a:rPr lang="en-US" b="1" i="1" dirty="0">
                  <a:latin typeface="Calibri" charset="0"/>
                </a:rPr>
                <a:t>Vibrio </a:t>
              </a:r>
              <a:r>
                <a:rPr lang="en-US" b="1" i="1" dirty="0" err="1">
                  <a:latin typeface="Calibri" charset="0"/>
                </a:rPr>
                <a:t>cholerae</a:t>
              </a:r>
              <a:endParaRPr lang="en-US" b="1" i="1" dirty="0">
                <a:latin typeface="Calibri" charset="0"/>
              </a:endParaRPr>
            </a:p>
          </p:txBody>
        </p:sp>
      </p:grpSp>
      <p:pic>
        <p:nvPicPr>
          <p:cNvPr id="8" name="Picture 11" descr="images.jpeg"/>
          <p:cNvPicPr>
            <a:picLocks noChangeAspect="1"/>
          </p:cNvPicPr>
          <p:nvPr/>
        </p:nvPicPr>
        <p:blipFill>
          <a:blip r:embed="rId3"/>
          <a:srcRect/>
          <a:stretch>
            <a:fillRect/>
          </a:stretch>
        </p:blipFill>
        <p:spPr bwMode="auto">
          <a:xfrm>
            <a:off x="4244668" y="4824168"/>
            <a:ext cx="2908300" cy="1654175"/>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Applying Koch’s postulates to cholera in people: Step 3</a:t>
            </a:r>
          </a:p>
        </p:txBody>
      </p:sp>
      <p:sp>
        <p:nvSpPr>
          <p:cNvPr id="2" name="TextBox 1">
            <a:extLst>
              <a:ext uri="{FF2B5EF4-FFF2-40B4-BE49-F238E27FC236}">
                <a16:creationId xmlns:a16="http://schemas.microsoft.com/office/drawing/2014/main" id="{0BBDB66F-F092-4519-B530-9EDBC8BC011E}"/>
              </a:ext>
            </a:extLst>
          </p:cNvPr>
          <p:cNvSpPr txBox="1"/>
          <p:nvPr/>
        </p:nvSpPr>
        <p:spPr>
          <a:xfrm>
            <a:off x="5951753" y="4385173"/>
            <a:ext cx="3192247" cy="1200329"/>
          </a:xfrm>
          <a:prstGeom prst="rect">
            <a:avLst/>
          </a:prstGeom>
          <a:noFill/>
        </p:spPr>
        <p:txBody>
          <a:bodyPr wrap="square" rtlCol="0">
            <a:spAutoFit/>
          </a:bodyPr>
          <a:lstStyle/>
          <a:p>
            <a:r>
              <a:rPr lang="en-US" dirty="0">
                <a:solidFill>
                  <a:srgbClr val="00B050"/>
                </a:solidFill>
              </a:rPr>
              <a:t>Giving potentially infectious microbes to humans is not ethical, so animal models are the next best thing </a:t>
            </a:r>
            <a:r>
              <a:rPr lang="en-US" dirty="0">
                <a:solidFill>
                  <a:srgbClr val="00B050"/>
                </a:solidFill>
                <a:sym typeface="Wingdings" panose="05000000000000000000" pitchFamily="2" charset="2"/>
              </a:rPr>
              <a:t></a:t>
            </a:r>
            <a:endParaRPr lang="en-US" dirty="0">
              <a:solidFill>
                <a:srgbClr val="00B050"/>
              </a:solidFill>
            </a:endParaRPr>
          </a:p>
        </p:txBody>
      </p:sp>
    </p:spTree>
    <p:extLst>
      <p:ext uri="{BB962C8B-B14F-4D97-AF65-F5344CB8AC3E}">
        <p14:creationId xmlns:p14="http://schemas.microsoft.com/office/powerpoint/2010/main" val="22551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68367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68367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15583</TotalTime>
  <Words>884</Words>
  <Application>Microsoft Office PowerPoint</Application>
  <PresentationFormat>On-screen Show (4:3)</PresentationFormat>
  <Paragraphs>101</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ＭＳ Ｐゴシック</vt:lpstr>
      <vt:lpstr>Arial</vt:lpstr>
      <vt:lpstr>Calibri</vt:lpstr>
      <vt:lpstr>Gill Sans</vt:lpstr>
      <vt:lpstr>Wingdings</vt:lpstr>
      <vt:lpstr>Zapf Dingbats</vt:lpstr>
      <vt:lpstr>Custom Design</vt:lpstr>
      <vt:lpstr>Default Theme</vt:lpstr>
      <vt:lpstr>PowerPoint Presentation</vt:lpstr>
      <vt:lpstr>Lesson Objectives:</vt:lpstr>
      <vt:lpstr>PowerPoint Presentation</vt:lpstr>
      <vt:lpstr>PowerPoint Presentation</vt:lpstr>
      <vt:lpstr>Robert Koch – connecting the dots to disease </vt:lpstr>
      <vt:lpstr>Identifying the infectious agent – Koch’s postulates</vt:lpstr>
      <vt:lpstr>Applying Koch’s postulates to cholera in people: Step 1</vt:lpstr>
      <vt:lpstr>Applying Koch’s postulates to cholera in people: Step 2</vt:lpstr>
      <vt:lpstr>Applying Koch’s postulates to cholera in people: Step 3</vt:lpstr>
      <vt:lpstr>Applying Koch’s postulates to cholera in people: Step 4</vt:lpstr>
      <vt:lpstr>PowerPoint Presentation</vt:lpstr>
      <vt:lpstr>PowerPoint Presentation</vt:lpstr>
    </vt:vector>
  </TitlesOfParts>
  <Company>tufts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Infectious Diseases Module !</dc:title>
  <dc:creator>berri jacque</dc:creator>
  <cp:lastModifiedBy>KACIE MARCHETTI</cp:lastModifiedBy>
  <cp:revision>71</cp:revision>
  <dcterms:created xsi:type="dcterms:W3CDTF">2014-02-28T16:37:15Z</dcterms:created>
  <dcterms:modified xsi:type="dcterms:W3CDTF">2019-10-01T13:58:22Z</dcterms:modified>
</cp:coreProperties>
</file>